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67" r:id="rId3"/>
    <p:sldId id="271" r:id="rId4"/>
    <p:sldId id="266" r:id="rId5"/>
    <p:sldId id="257" r:id="rId6"/>
    <p:sldId id="258" r:id="rId7"/>
    <p:sldId id="265" r:id="rId8"/>
    <p:sldId id="368" r:id="rId9"/>
    <p:sldId id="280" r:id="rId10"/>
    <p:sldId id="275" r:id="rId11"/>
    <p:sldId id="276" r:id="rId12"/>
    <p:sldId id="278" r:id="rId13"/>
    <p:sldId id="277" r:id="rId14"/>
    <p:sldId id="371" r:id="rId15"/>
    <p:sldId id="372" r:id="rId16"/>
    <p:sldId id="373" r:id="rId17"/>
    <p:sldId id="374" r:id="rId18"/>
    <p:sldId id="375" r:id="rId19"/>
    <p:sldId id="376" r:id="rId20"/>
    <p:sldId id="274" r:id="rId21"/>
    <p:sldId id="369" r:id="rId22"/>
    <p:sldId id="268" r:id="rId23"/>
    <p:sldId id="377" r:id="rId24"/>
    <p:sldId id="370" r:id="rId25"/>
    <p:sldId id="259" r:id="rId26"/>
    <p:sldId id="262" r:id="rId27"/>
    <p:sldId id="260" r:id="rId28"/>
    <p:sldId id="261" r:id="rId29"/>
    <p:sldId id="264" r:id="rId30"/>
    <p:sldId id="263"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367"/>
            <p14:sldId id="271"/>
            <p14:sldId id="266"/>
            <p14:sldId id="257"/>
            <p14:sldId id="258"/>
            <p14:sldId id="265"/>
            <p14:sldId id="368"/>
            <p14:sldId id="280"/>
            <p14:sldId id="275"/>
            <p14:sldId id="276"/>
            <p14:sldId id="278"/>
            <p14:sldId id="277"/>
            <p14:sldId id="371"/>
            <p14:sldId id="372"/>
            <p14:sldId id="373"/>
            <p14:sldId id="374"/>
            <p14:sldId id="375"/>
            <p14:sldId id="376"/>
            <p14:sldId id="274"/>
            <p14:sldId id="369"/>
            <p14:sldId id="268"/>
            <p14:sldId id="377"/>
            <p14:sldId id="370"/>
            <p14:sldId id="259"/>
            <p14:sldId id="262"/>
            <p14:sldId id="260"/>
            <p14:sldId id="261"/>
            <p14:sldId id="264"/>
            <p14:sldId id="263"/>
            <p14:sldId id="26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6534" autoAdjust="0"/>
  </p:normalViewPr>
  <p:slideViewPr>
    <p:cSldViewPr snapToGrid="0">
      <p:cViewPr varScale="1">
        <p:scale>
          <a:sx n="142" d="100"/>
          <a:sy n="142" d="100"/>
        </p:scale>
        <p:origin x="72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9A1ADBA-4415-4036-BB65-F2CE5F8ACD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066F714B-8DAA-4DC9-B0CA-16BD7151FE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Then I was invited to join a fieldwork at a location from 15 minutes drive where my parents lived. The PIs on this project have been working on this site for 5 years. First day it was a bummer, as I lost my brand new rock hammer jumping up and down the boulders. But come next, day dump luck I found this: </a:t>
            </a:r>
          </a:p>
          <a:p>
            <a:r>
              <a:rPr lang="en-US" altLang="en-US" dirty="0"/>
              <a:t>Anybody would like to give a shot? Hint look at the two small bones that are dorsal to the pubes. Are they supposed to be there?</a:t>
            </a:r>
          </a:p>
          <a:p>
            <a:endParaRPr lang="en-US" altLang="en-US" dirty="0"/>
          </a:p>
          <a:p>
            <a:endParaRPr lang="en-US" altLang="en-US" dirty="0"/>
          </a:p>
          <a:p>
            <a:r>
              <a:rPr lang="en-US" altLang="en-US" dirty="0"/>
              <a:t>This turned out to be one of the most complete marsupial specimen that is known from that part of the world. So my dissertation has changed from humans to marsupials, which I never pretty much nothing. We don’t have them even in zoos in Turkey. </a:t>
            </a:r>
          </a:p>
        </p:txBody>
      </p:sp>
      <p:sp>
        <p:nvSpPr>
          <p:cNvPr id="9220" name="Slide Number Placeholder 3">
            <a:extLst>
              <a:ext uri="{FF2B5EF4-FFF2-40B4-BE49-F238E27FC236}">
                <a16:creationId xmlns:a16="http://schemas.microsoft.com/office/drawing/2014/main" id="{6BE38531-D1C1-4522-8AA1-DAB46D7296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0D1A75-4146-496B-87EC-9E05D4CF2459}"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Valley of death: Slicer does not fit traditional science funding mechanisms:</a:t>
            </a:r>
          </a:p>
          <a:p>
            <a:r>
              <a:rPr lang="en-US" dirty="0"/>
              <a:t>Science agencies: its not innovative</a:t>
            </a:r>
          </a:p>
          <a:p>
            <a:r>
              <a:rPr lang="en-US" dirty="0"/>
              <a:t>Companies: no proven clinical utility, too risky</a:t>
            </a:r>
          </a:p>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375454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a</a:t>
            </a:r>
            <a:r>
              <a:rPr lang="en-US" dirty="0"/>
              <a:t>s you can see,</a:t>
            </a:r>
            <a:r>
              <a:rPr lang="en-US" baseline="0" dirty="0"/>
              <a:t> Slicer has a similarly sized user base here in Europe as in North-America.</a:t>
            </a:r>
            <a:endParaRPr lang="en-US" dirty="0"/>
          </a:p>
        </p:txBody>
      </p:sp>
      <p:sp>
        <p:nvSpPr>
          <p:cNvPr id="4" name="Slide Number Placeholder 3"/>
          <p:cNvSpPr>
            <a:spLocks noGrp="1"/>
          </p:cNvSpPr>
          <p:nvPr>
            <p:ph type="sldNum" sz="quarter" idx="10"/>
          </p:nvPr>
        </p:nvSpPr>
        <p:spPr/>
        <p:txBody>
          <a:bodyPr/>
          <a:lstStyle/>
          <a:p>
            <a:fld id="{B908D7CC-9EDB-427A-B68E-C9E3B672A84A}" type="slidenum">
              <a:rPr lang="en-CA" smtClean="0"/>
              <a:pPr/>
              <a:t>9</a:t>
            </a:fld>
            <a:endParaRPr lang="en-CA"/>
          </a:p>
        </p:txBody>
      </p:sp>
    </p:spTree>
    <p:extLst>
      <p:ext uri="{BB962C8B-B14F-4D97-AF65-F5344CB8AC3E}">
        <p14:creationId xmlns:p14="http://schemas.microsoft.com/office/powerpoint/2010/main" val="1194645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Slicer</a:t>
            </a:r>
            <a:r>
              <a:rPr lang="en-CA" baseline="0" dirty="0"/>
              <a:t> supports many ways of importing and exporting data that one wants to visualize:</a:t>
            </a:r>
            <a:endParaRPr lang="en-CA" dirty="0"/>
          </a:p>
          <a:p>
            <a:endParaRPr lang="en-CA" baseline="0" dirty="0"/>
          </a:p>
          <a:p>
            <a:pPr marL="0" indent="0">
              <a:buNone/>
            </a:pPr>
            <a:r>
              <a:rPr lang="en-CA" baseline="0" dirty="0"/>
              <a:t>1. Through the DICOM (</a:t>
            </a:r>
            <a:r>
              <a:rPr lang="en-US" baseline="0" dirty="0"/>
              <a:t>is a standard for handling, storing, printing, and transmitting information in medical imaging.</a:t>
            </a:r>
            <a:r>
              <a:rPr lang="en-CA" baseline="0" dirty="0"/>
              <a:t>) importer (which supports … )</a:t>
            </a:r>
          </a:p>
          <a:p>
            <a:pPr marL="0" indent="0">
              <a:buNone/>
            </a:pPr>
            <a:r>
              <a:rPr lang="en-CA" dirty="0"/>
              <a:t>2. Common research data formats</a:t>
            </a:r>
          </a:p>
          <a:p>
            <a:r>
              <a:rPr lang="en-CA" dirty="0"/>
              <a:t>3. Basic data formats</a:t>
            </a:r>
          </a:p>
          <a:p>
            <a:endParaRPr lang="en-CA" dirty="0"/>
          </a:p>
          <a:p>
            <a:r>
              <a:rPr lang="en-CA" dirty="0"/>
              <a:t>Additionally, it is also possible to,</a:t>
            </a:r>
            <a:r>
              <a:rPr lang="en-CA" baseline="0" dirty="0"/>
              <a:t> at anytime, save the entire application state in order to restore the complete application state at  a later time. (</a:t>
            </a:r>
            <a:r>
              <a:rPr lang="en-CA" b="1" baseline="0" dirty="0"/>
              <a:t>US ELEPHANT DEMO?</a:t>
            </a:r>
            <a:r>
              <a:rPr lang="en-CA" baseline="0" dirty="0"/>
              <a:t>) </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10</a:t>
            </a:fld>
            <a:endParaRPr lang="en-US"/>
          </a:p>
        </p:txBody>
      </p:sp>
    </p:spTree>
    <p:extLst>
      <p:ext uri="{BB962C8B-B14F-4D97-AF65-F5344CB8AC3E}">
        <p14:creationId xmlns:p14="http://schemas.microsoft.com/office/powerpoint/2010/main" val="388524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 multitude</a:t>
            </a:r>
            <a:r>
              <a:rPr lang="en-CA" baseline="0" dirty="0"/>
              <a:t> of options for visualization are available in Slicer (</a:t>
            </a:r>
            <a:r>
              <a:rPr lang="en-CA" b="1" baseline="0" dirty="0"/>
              <a:t>1,2,3,4,5,6</a:t>
            </a:r>
            <a:r>
              <a:rPr lang="en-CA" baseline="0" dirty="0"/>
              <a:t>).</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11</a:t>
            </a:fld>
            <a:endParaRPr lang="en-US"/>
          </a:p>
        </p:txBody>
      </p:sp>
    </p:spTree>
    <p:extLst>
      <p:ext uri="{BB962C8B-B14F-4D97-AF65-F5344CB8AC3E}">
        <p14:creationId xmlns:p14="http://schemas.microsoft.com/office/powerpoint/2010/main" val="1294875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well as registration (which is </a:t>
            </a:r>
            <a:r>
              <a:rPr lang="en-US" dirty="0"/>
              <a:t>the process of transforming different sets of data into one coordinate system, i.e. </a:t>
            </a:r>
            <a:r>
              <a:rPr lang="en-US" sz="1000" b="0" i="0" kern="1200" dirty="0">
                <a:solidFill>
                  <a:schemeClr val="tx1"/>
                </a:solidFill>
                <a:effectLst/>
                <a:latin typeface="+mn-lt"/>
                <a:ea typeface="+mn-ea"/>
                <a:cs typeface="+mn-cs"/>
              </a:rPr>
              <a:t>aligning images</a:t>
            </a:r>
            <a:r>
              <a:rPr lang="en-CA"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r>
              <a:rPr lang="en-US" sz="1000" kern="1200" dirty="0">
                <a:solidFill>
                  <a:schemeClr val="tx1"/>
                </a:solidFill>
                <a:effectLst/>
                <a:latin typeface="+mn-lt"/>
                <a:ea typeface="+mn-ea"/>
                <a:cs typeface="+mn-cs"/>
              </a:rPr>
              <a:t>These are prostate MRI images, taken during MRI-guided robot-assisted prostate biopsy procedure; Slicer registers the high-resolution planning volume (acquired at the beginning of the procedure to plan biopsy targets) to the lower-resolution confirmation volume (acquired after the needle is inserted). The registration compensates for patient motion.</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12</a:t>
            </a:fld>
            <a:endParaRPr lang="en-US"/>
          </a:p>
        </p:txBody>
      </p:sp>
    </p:spTree>
    <p:extLst>
      <p:ext uri="{BB962C8B-B14F-4D97-AF65-F5344CB8AC3E}">
        <p14:creationId xmlns:p14="http://schemas.microsoft.com/office/powerpoint/2010/main" val="203748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As for the common task</a:t>
            </a:r>
            <a:r>
              <a:rPr lang="en-CA" baseline="0" dirty="0"/>
              <a:t> of segmentation (which means to </a:t>
            </a:r>
            <a:r>
              <a:rPr lang="en-US" baseline="0" dirty="0"/>
              <a:t>divide an image into multiple parts which is typically used to identify objects</a:t>
            </a:r>
            <a:r>
              <a:rPr lang="en-CA" baseline="0" dirty="0"/>
              <a:t>), Slicer supports both manual approaches (like contouring and painting) as well as automatic (like region-growing and atlas-based).</a:t>
            </a:r>
          </a:p>
          <a:p>
            <a:endParaRPr lang="en-CA" baseline="0" dirty="0"/>
          </a:p>
          <a:p>
            <a:r>
              <a:rPr lang="en-CA" baseline="0" dirty="0"/>
              <a:t>The Slicer screenshot here shows a segmented prostate in the Editor module where many of these tasks can be performed.</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13</a:t>
            </a:fld>
            <a:endParaRPr lang="en-US"/>
          </a:p>
        </p:txBody>
      </p:sp>
    </p:spTree>
    <p:extLst>
      <p:ext uri="{BB962C8B-B14F-4D97-AF65-F5344CB8AC3E}">
        <p14:creationId xmlns:p14="http://schemas.microsoft.com/office/powerpoint/2010/main" val="3530276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Because,</a:t>
            </a:r>
            <a:r>
              <a:rPr lang="en-CA" sz="1000" b="1" kern="1200" baseline="0" dirty="0">
                <a:solidFill>
                  <a:srgbClr val="800000"/>
                </a:solidFill>
                <a:latin typeface="+mn-lt"/>
                <a:ea typeface="+mn-ea"/>
                <a:cs typeface="+mn-cs"/>
              </a:rPr>
              <a:t> w</a:t>
            </a:r>
            <a:r>
              <a:rPr lang="en-CA" sz="1000" b="1" kern="1200" dirty="0">
                <a:solidFill>
                  <a:srgbClr val="800000"/>
                </a:solidFill>
                <a:latin typeface="+mn-lt"/>
                <a:ea typeface="+mn-ea"/>
                <a:cs typeface="+mn-cs"/>
              </a:rPr>
              <a:t>ithout an application platform</a:t>
            </a:r>
          </a:p>
          <a:p>
            <a:r>
              <a:rPr lang="en-US" sz="1000" dirty="0"/>
              <a:t>Show animations</a:t>
            </a:r>
          </a:p>
          <a:p>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On the other</a:t>
            </a:r>
            <a:r>
              <a:rPr lang="en-CA" sz="1000" b="1" kern="1200" baseline="0" dirty="0">
                <a:solidFill>
                  <a:srgbClr val="800000"/>
                </a:solidFill>
                <a:latin typeface="+mn-lt"/>
                <a:ea typeface="+mn-ea"/>
                <a:cs typeface="+mn-cs"/>
              </a:rPr>
              <a:t> hand, if you are building your work on </a:t>
            </a:r>
            <a:r>
              <a:rPr lang="en-CA" sz="1000" b="1" kern="1200" dirty="0">
                <a:solidFill>
                  <a:srgbClr val="800000"/>
                </a:solidFill>
                <a:latin typeface="+mn-lt"/>
                <a:ea typeface="+mn-ea"/>
                <a:cs typeface="+mn-cs"/>
              </a:rPr>
              <a:t>a</a:t>
            </a:r>
            <a:r>
              <a:rPr lang="en-CA" sz="1000" b="1" kern="1200" baseline="0" dirty="0">
                <a:solidFill>
                  <a:srgbClr val="800000"/>
                </a:solidFill>
                <a:latin typeface="+mn-lt"/>
                <a:ea typeface="+mn-ea"/>
                <a:cs typeface="+mn-cs"/>
              </a:rPr>
              <a:t> pre-existing</a:t>
            </a:r>
            <a:r>
              <a:rPr lang="en-CA" sz="1000" b="1" kern="1200" dirty="0">
                <a:solidFill>
                  <a:srgbClr val="800000"/>
                </a:solidFill>
                <a:latin typeface="+mn-lt"/>
                <a:ea typeface="+mn-ea"/>
                <a:cs typeface="+mn-cs"/>
              </a:rPr>
              <a:t> application platform</a:t>
            </a:r>
          </a:p>
          <a:p>
            <a:pPr lvl="0">
              <a:buFont typeface="Arial" pitchFamily="34" charset="0"/>
              <a:buNone/>
            </a:pPr>
            <a:r>
              <a:rPr lang="en-CA" sz="1000" baseline="0" dirty="0"/>
              <a:t>1. Portable (Win, Linux, Mac),  Open-source</a:t>
            </a:r>
            <a:endParaRPr lang="en-CA" sz="1000" dirty="0"/>
          </a:p>
          <a:p>
            <a:endParaRPr lang="en-US" sz="1000" dirty="0"/>
          </a:p>
        </p:txBody>
      </p:sp>
      <p:sp>
        <p:nvSpPr>
          <p:cNvPr id="4" name="Slide Number Placeholder 3"/>
          <p:cNvSpPr>
            <a:spLocks noGrp="1"/>
          </p:cNvSpPr>
          <p:nvPr>
            <p:ph type="sldNum" sz="quarter" idx="5"/>
          </p:nvPr>
        </p:nvSpPr>
        <p:spPr/>
        <p:txBody>
          <a:bodyPr/>
          <a:lstStyle/>
          <a:p>
            <a:pPr>
              <a:defRPr/>
            </a:pPr>
            <a:fld id="{7906AE71-2DEB-4313-AD57-10F20336F909}" type="slidenum">
              <a:rPr lang="en-US" smtClean="0"/>
              <a:pPr>
                <a:defRPr/>
              </a:pPr>
              <a:t>20</a:t>
            </a:fld>
            <a:endParaRPr lang="en-US"/>
          </a:p>
        </p:txBody>
      </p:sp>
    </p:spTree>
    <p:extLst>
      <p:ext uri="{BB962C8B-B14F-4D97-AF65-F5344CB8AC3E}">
        <p14:creationId xmlns:p14="http://schemas.microsoft.com/office/powerpoint/2010/main" val="3435713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6337A-64C7-484A-9F12-7C830F08E9E8}" type="slidenum">
              <a:rPr lang="en-US" smtClean="0"/>
              <a:t>21</a:t>
            </a:fld>
            <a:endParaRPr lang="en-US"/>
          </a:p>
        </p:txBody>
      </p:sp>
    </p:spTree>
    <p:extLst>
      <p:ext uri="{BB962C8B-B14F-4D97-AF65-F5344CB8AC3E}">
        <p14:creationId xmlns:p14="http://schemas.microsoft.com/office/powerpoint/2010/main" val="2083149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jp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5.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openxmlformats.org/officeDocument/2006/relationships/hyperlink" Target="https://www.slicer.org/wiki/Documentation/4.6/Extensions" TargetMode="External"/><Relationship Id="rId2" Type="http://schemas.openxmlformats.org/officeDocument/2006/relationships/hyperlink" Target="http://slicer.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teem.sourceforge.net/nrr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10.emf"/><Relationship Id="rId5" Type="http://schemas.openxmlformats.org/officeDocument/2006/relationships/oleObject" Target="../embeddings/oleObject1.bin"/><Relationship Id="rId10" Type="http://schemas.openxmlformats.org/officeDocument/2006/relationships/image" Target="../media/image7.png"/><Relationship Id="rId4" Type="http://schemas.openxmlformats.org/officeDocument/2006/relationships/image" Target="../media/image9.jpeg"/><Relationship Id="rId9"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faculty.washington.edu/maga/post-docs/" TargetMode="External"/><Relationship Id="rId2" Type="http://schemas.openxmlformats.org/officeDocument/2006/relationships/hyperlink" Target="https://www.researchgate.net/project/Genetics-of-shape-of-craniofacial-skeleton-and-its-development"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146862"/>
            <a:ext cx="9144000" cy="1846168"/>
          </a:xfrm>
        </p:spPr>
        <p:txBody>
          <a:bodyPr/>
          <a:lstStyle/>
          <a:p>
            <a:r>
              <a:rPr lang="en-US" b="1" dirty="0"/>
              <a:t>Introduction to 3D imaging and Morphometrics</a:t>
            </a:r>
          </a:p>
        </p:txBody>
      </p:sp>
      <p:sp>
        <p:nvSpPr>
          <p:cNvPr id="4" name="TextBox 3"/>
          <p:cNvSpPr txBox="1"/>
          <p:nvPr/>
        </p:nvSpPr>
        <p:spPr>
          <a:xfrm>
            <a:off x="2194864" y="2320241"/>
            <a:ext cx="7212072" cy="2031325"/>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5153"/>
            <a:ext cx="1846169" cy="1846169"/>
          </a:xfrm>
          <a:prstGeom prst="rect">
            <a:avLst/>
          </a:prstGeom>
        </p:spPr>
      </p:pic>
      <p:sp>
        <p:nvSpPr>
          <p:cNvPr id="7" name="TextBox 6">
            <a:extLst>
              <a:ext uri="{FF2B5EF4-FFF2-40B4-BE49-F238E27FC236}">
                <a16:creationId xmlns:a16="http://schemas.microsoft.com/office/drawing/2014/main" id="{A20CC330-91D3-4AF9-BA28-BB249F1D50A1}"/>
              </a:ext>
            </a:extLst>
          </p:cNvPr>
          <p:cNvSpPr txBox="1"/>
          <p:nvPr/>
        </p:nvSpPr>
        <p:spPr>
          <a:xfrm>
            <a:off x="2138082" y="4589929"/>
            <a:ext cx="8041341" cy="1477328"/>
          </a:xfrm>
          <a:prstGeom prst="rect">
            <a:avLst/>
          </a:prstGeom>
          <a:noFill/>
        </p:spPr>
        <p:txBody>
          <a:bodyPr wrap="square" rtlCol="0">
            <a:spAutoFit/>
          </a:bodyPr>
          <a:lstStyle/>
          <a:p>
            <a:r>
              <a:rPr lang="en-US" b="1" dirty="0" err="1"/>
              <a:t>SlicerMorph</a:t>
            </a:r>
            <a:r>
              <a:rPr lang="en-US" b="1" dirty="0"/>
              <a:t> Core Team:</a:t>
            </a:r>
          </a:p>
          <a:p>
            <a:pPr lvl="1"/>
            <a:r>
              <a:rPr lang="en-US" dirty="0"/>
              <a:t>Co-PI: </a:t>
            </a:r>
            <a:r>
              <a:rPr lang="en-US" b="1" dirty="0"/>
              <a:t>Adam Summers </a:t>
            </a:r>
            <a:r>
              <a:rPr lang="en-US" dirty="0"/>
              <a:t>(UW FHL)</a:t>
            </a:r>
          </a:p>
          <a:p>
            <a:pPr lvl="1"/>
            <a:r>
              <a:rPr lang="en-US" dirty="0"/>
              <a:t>Co-PI: </a:t>
            </a:r>
            <a:r>
              <a:rPr lang="en-US" b="1" dirty="0"/>
              <a:t>Doug Boyer </a:t>
            </a:r>
            <a:r>
              <a:rPr lang="en-US" dirty="0"/>
              <a:t>(Duke </a:t>
            </a:r>
            <a:r>
              <a:rPr lang="en-US" dirty="0" err="1"/>
              <a:t>Evol</a:t>
            </a:r>
            <a:r>
              <a:rPr lang="en-US" dirty="0"/>
              <a:t>. Anthropology &amp; Director of MorphoSource.org</a:t>
            </a:r>
          </a:p>
          <a:p>
            <a:pPr lvl="1"/>
            <a:r>
              <a:rPr lang="en-US" dirty="0"/>
              <a:t>Consultant: </a:t>
            </a:r>
            <a:r>
              <a:rPr lang="en-US" b="1" dirty="0"/>
              <a:t>Steve Pieper </a:t>
            </a:r>
            <a:r>
              <a:rPr lang="en-US" dirty="0"/>
              <a:t>(</a:t>
            </a:r>
            <a:r>
              <a:rPr lang="en-US" dirty="0" err="1"/>
              <a:t>Isomics</a:t>
            </a:r>
            <a:r>
              <a:rPr lang="en-US" dirty="0"/>
              <a:t> Co., Chief Software Architect of 3D Slicer)</a:t>
            </a:r>
          </a:p>
          <a:p>
            <a:pPr lvl="1"/>
            <a:r>
              <a:rPr lang="en-US" dirty="0"/>
              <a:t>Lead Developer: </a:t>
            </a:r>
            <a:r>
              <a:rPr lang="en-US" b="1" dirty="0"/>
              <a:t>Sara Rolfe </a:t>
            </a:r>
            <a:r>
              <a:rPr lang="en-US" dirty="0"/>
              <a:t>(UW FHL &amp; SCRI)</a:t>
            </a:r>
          </a:p>
        </p:txBody>
      </p:sp>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Data import/export</a:t>
            </a:r>
          </a:p>
        </p:txBody>
      </p:sp>
      <p:sp>
        <p:nvSpPr>
          <p:cNvPr id="9" name="Content Placeholder 2"/>
          <p:cNvSpPr txBox="1">
            <a:spLocks/>
          </p:cNvSpPr>
          <p:nvPr/>
        </p:nvSpPr>
        <p:spPr bwMode="auto">
          <a:xfrm>
            <a:off x="1981200" y="980728"/>
            <a:ext cx="4402832"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DICOM: 2D/3D/4D volumes, structure sets, dose volumes, etc. (extensible without</a:t>
            </a:r>
            <a:br>
              <a:rPr lang="en-CA" sz="2400" dirty="0"/>
            </a:br>
            <a:r>
              <a:rPr lang="en-CA" sz="2400" dirty="0"/>
              <a:t>Slicer core changes)</a:t>
            </a:r>
          </a:p>
          <a:p>
            <a:pPr marL="342900" indent="-342900" eaLnBrk="0" hangingPunct="0">
              <a:spcBef>
                <a:spcPct val="20000"/>
              </a:spcBef>
              <a:buFont typeface="Arial" charset="0"/>
              <a:buChar char="•"/>
            </a:pPr>
            <a:r>
              <a:rPr lang="en-CA" sz="2400" dirty="0"/>
              <a:t>Research data formats</a:t>
            </a:r>
            <a:br>
              <a:rPr lang="en-CA" sz="2400" dirty="0"/>
            </a:br>
            <a:r>
              <a:rPr lang="en-CA" sz="2400" dirty="0"/>
              <a:t>for volumes, meshes, transforms (NRRD, MetaIO, VTK, HDF, etc.)</a:t>
            </a:r>
          </a:p>
          <a:p>
            <a:pPr marL="342900" indent="-342900" eaLnBrk="0" hangingPunct="0">
              <a:spcBef>
                <a:spcPct val="20000"/>
              </a:spcBef>
              <a:buFont typeface="Arial" charset="0"/>
              <a:buChar char="•"/>
            </a:pPr>
            <a:r>
              <a:rPr lang="en-CA" sz="2400" dirty="0"/>
              <a:t>Common non-medical data formats (JPEG, TIFF, etc.)</a:t>
            </a:r>
          </a:p>
          <a:p>
            <a:pPr marL="342900" indent="-342900" eaLnBrk="0" hangingPunct="0">
              <a:spcBef>
                <a:spcPct val="20000"/>
              </a:spcBef>
              <a:buFont typeface="Arial" charset="0"/>
              <a:buChar char="•"/>
            </a:pPr>
            <a:r>
              <a:rPr lang="en-CA" sz="2400" dirty="0"/>
              <a:t>Save and complete restore of application state</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C6CB9D21-BC70-44E2-A990-019F100EDB59}" type="slidenum">
              <a:rPr lang="en-US" smtClean="0"/>
              <a:t>10</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5" name="Picture 4"/>
          <p:cNvPicPr>
            <a:picLocks noChangeAspect="1"/>
          </p:cNvPicPr>
          <p:nvPr/>
        </p:nvPicPr>
        <p:blipFill>
          <a:blip r:embed="rId3"/>
          <a:stretch>
            <a:fillRect/>
          </a:stretch>
        </p:blipFill>
        <p:spPr>
          <a:xfrm>
            <a:off x="6324600" y="1066800"/>
            <a:ext cx="3976190" cy="4953000"/>
          </a:xfrm>
          <a:prstGeom prst="rect">
            <a:avLst/>
          </a:prstGeom>
        </p:spPr>
      </p:pic>
    </p:spTree>
    <p:extLst>
      <p:ext uri="{BB962C8B-B14F-4D97-AF65-F5344CB8AC3E}">
        <p14:creationId xmlns:p14="http://schemas.microsoft.com/office/powerpoint/2010/main" val="5192958"/>
      </p:ext>
    </p:extLst>
  </p:cSld>
  <p:clrMapOvr>
    <a:masterClrMapping/>
  </p:clrMapOvr>
  <mc:AlternateContent xmlns:mc="http://schemas.openxmlformats.org/markup-compatibility/2006" xmlns:p14="http://schemas.microsoft.com/office/powerpoint/2010/main">
    <mc:Choice Requires="p14">
      <p:transition spd="slow" p14:dur="2000" advTm="105"/>
    </mc:Choice>
    <mc:Fallback xmlns="">
      <p:transition spd="slow" advTm="10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pPr algn="l"/>
            <a:r>
              <a:rPr lang="en-CA" dirty="0"/>
              <a:t>Visualization</a:t>
            </a:r>
          </a:p>
        </p:txBody>
      </p:sp>
      <p:sp>
        <p:nvSpPr>
          <p:cNvPr id="9" name="Content Placeholder 2"/>
          <p:cNvSpPr txBox="1">
            <a:spLocks/>
          </p:cNvSpPr>
          <p:nvPr/>
        </p:nvSpPr>
        <p:spPr bwMode="auto">
          <a:xfrm>
            <a:off x="1981200" y="1052737"/>
            <a:ext cx="3648968"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eaLnBrk="0" hangingPunct="0">
              <a:spcBef>
                <a:spcPct val="20000"/>
              </a:spcBef>
              <a:buFont typeface="+mj-lt"/>
              <a:buAutoNum type="arabicPeriod"/>
            </a:pPr>
            <a:r>
              <a:rPr lang="en-CA" sz="2400" dirty="0"/>
              <a:t>2D (slice) and 3D views, chart views</a:t>
            </a:r>
          </a:p>
          <a:p>
            <a:pPr marL="457200" indent="-457200" eaLnBrk="0" hangingPunct="0">
              <a:spcBef>
                <a:spcPct val="20000"/>
              </a:spcBef>
              <a:buFont typeface="+mj-lt"/>
              <a:buAutoNum type="arabicPeriod"/>
            </a:pPr>
            <a:r>
              <a:rPr lang="en-CA" sz="2400" dirty="0"/>
              <a:t>Configurable layout</a:t>
            </a:r>
          </a:p>
          <a:p>
            <a:pPr marL="457200" indent="-457200" eaLnBrk="0" hangingPunct="0">
              <a:spcBef>
                <a:spcPct val="20000"/>
              </a:spcBef>
              <a:buFont typeface="+mj-lt"/>
              <a:buAutoNum type="arabicPeriod"/>
            </a:pPr>
            <a:r>
              <a:rPr lang="en-CA" sz="2400" dirty="0"/>
              <a:t>Multi-modality image fusion (foreground, background, label map)</a:t>
            </a:r>
          </a:p>
          <a:p>
            <a:pPr marL="457200" indent="-457200" eaLnBrk="0" hangingPunct="0">
              <a:spcBef>
                <a:spcPct val="20000"/>
              </a:spcBef>
              <a:buFont typeface="+mj-lt"/>
              <a:buAutoNum type="arabicPeriod"/>
            </a:pPr>
            <a:r>
              <a:rPr lang="en-CA" sz="2400" dirty="0"/>
              <a:t>Transforms, vector and tensor field visualization</a:t>
            </a:r>
          </a:p>
          <a:p>
            <a:pPr marL="457200" indent="-457200" eaLnBrk="0" hangingPunct="0">
              <a:spcBef>
                <a:spcPct val="20000"/>
              </a:spcBef>
              <a:buFont typeface="+mj-lt"/>
              <a:buAutoNum type="arabicPeriod"/>
            </a:pPr>
            <a:r>
              <a:rPr lang="en-CA" sz="2400" dirty="0"/>
              <a:t>Surface and volume rendering</a:t>
            </a:r>
          </a:p>
          <a:p>
            <a:pPr marL="457200" indent="-457200" eaLnBrk="0" hangingPunct="0">
              <a:spcBef>
                <a:spcPct val="20000"/>
              </a:spcBef>
              <a:buFont typeface="+mj-lt"/>
              <a:buAutoNum type="arabicPeriod"/>
            </a:pPr>
            <a:r>
              <a:rPr lang="en-CA" sz="2400" dirty="0"/>
              <a:t>Time sequence data</a:t>
            </a:r>
          </a:p>
        </p:txBody>
      </p:sp>
      <p:pic>
        <p:nvPicPr>
          <p:cNvPr id="12" name="Picture 4"/>
          <p:cNvPicPr>
            <a:picLocks noChangeAspect="1" noChangeArrowheads="1"/>
          </p:cNvPicPr>
          <p:nvPr/>
        </p:nvPicPr>
        <p:blipFill rotWithShape="1">
          <a:blip r:embed="rId5" cstate="print"/>
          <a:srcRect l="44916" t="11957" b="4417"/>
          <a:stretch/>
        </p:blipFill>
        <p:spPr bwMode="auto">
          <a:xfrm>
            <a:off x="7899907" y="944670"/>
            <a:ext cx="2664297" cy="2873278"/>
          </a:xfrm>
          <a:prstGeom prst="rect">
            <a:avLst/>
          </a:prstGeom>
          <a:noFill/>
          <a:ln w="9525">
            <a:noFill/>
            <a:miter lim="800000"/>
            <a:headEnd/>
            <a:tailEnd/>
          </a:ln>
        </p:spPr>
      </p:pic>
      <p:pic>
        <p:nvPicPr>
          <p:cNvPr id="13" name="Picture 2" descr="http://wiki.slicer.org/slicerWiki/images/9/9f/Grid3dVolume.png"/>
          <p:cNvPicPr>
            <a:picLocks noChangeAspect="1" noChangeArrowheads="1"/>
          </p:cNvPicPr>
          <p:nvPr/>
        </p:nvPicPr>
        <p:blipFill rotWithShape="1">
          <a:blip r:embed="rId6">
            <a:extLst>
              <a:ext uri="{28A0092B-C50C-407E-A947-70E740481C1C}">
                <a14:useLocalDpi xmlns:a14="http://schemas.microsoft.com/office/drawing/2010/main" val="0"/>
              </a:ext>
            </a:extLst>
          </a:blip>
          <a:srcRect t="10924"/>
          <a:stretch/>
        </p:blipFill>
        <p:spPr bwMode="auto">
          <a:xfrm>
            <a:off x="5952506" y="3010571"/>
            <a:ext cx="1511647" cy="1595112"/>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object 5"/>
          <p:cNvSpPr/>
          <p:nvPr/>
        </p:nvSpPr>
        <p:spPr>
          <a:xfrm>
            <a:off x="7899908" y="3877474"/>
            <a:ext cx="2664297" cy="2246426"/>
          </a:xfrm>
          <a:prstGeom prst="rect">
            <a:avLst/>
          </a:prstGeom>
          <a:blipFill>
            <a:blip r:embed="rId7" cstate="print"/>
            <a:srcRect/>
            <a:stretch>
              <a:fillRect l="-19298" r="-21615"/>
            </a:stretch>
          </a:blipFill>
        </p:spPr>
        <p:txBody>
          <a:bodyPr wrap="square" lIns="0" tIns="0" rIns="0" bIns="0" rtlCol="0"/>
          <a:lstStyle/>
          <a:p>
            <a:endParaRPr/>
          </a:p>
        </p:txBody>
      </p:sp>
      <p:pic>
        <p:nvPicPr>
          <p:cNvPr id="11" name="Picture 2" descr="C:\Users\APA\Dropbox\Publications\2012_Ungi_OrthopedicSpineNavigation\ScrewPlanningFourUp.png"/>
          <p:cNvPicPr>
            <a:picLocks noChangeAspect="1" noChangeArrowheads="1"/>
          </p:cNvPicPr>
          <p:nvPr/>
        </p:nvPicPr>
        <p:blipFill rotWithShape="1">
          <a:blip r:embed="rId8">
            <a:extLst>
              <a:ext uri="{28A0092B-C50C-407E-A947-70E740481C1C}">
                <a14:useLocalDpi xmlns:a14="http://schemas.microsoft.com/office/drawing/2010/main" val="0"/>
              </a:ext>
            </a:extLst>
          </a:blip>
          <a:srcRect l="58749" t="2620" r="1267" b="51474"/>
          <a:stretch/>
        </p:blipFill>
        <p:spPr bwMode="auto">
          <a:xfrm>
            <a:off x="5562159" y="992258"/>
            <a:ext cx="2275243" cy="188404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4dcardiac">
            <a:hlinkClick r:id="" action="ppaction://media"/>
          </p:cNvPr>
          <p:cNvPicPr>
            <a:picLocks noChangeAspect="1"/>
          </p:cNvPicPr>
          <p:nvPr>
            <a:videoFile r:link="rId1"/>
            <p:extLst>
              <p:ext uri="{DAA4B4D4-6D71-4841-9C94-3DE7FCFB9230}">
                <p14:media xmlns:p14="http://schemas.microsoft.com/office/powerpoint/2010/main" r:embed="rId2">
                  <p14:trim end="566.7551"/>
                </p14:media>
              </p:ext>
            </p:extLst>
          </p:nvPr>
        </p:nvPicPr>
        <p:blipFill>
          <a:blip r:embed="rId9"/>
          <a:stretch>
            <a:fillRect/>
          </a:stretch>
        </p:blipFill>
        <p:spPr>
          <a:xfrm>
            <a:off x="5630169" y="4717585"/>
            <a:ext cx="2048739" cy="1577529"/>
          </a:xfrm>
          <a:prstGeom prst="rect">
            <a:avLst/>
          </a:prstGeom>
        </p:spPr>
      </p:pic>
      <p:sp>
        <p:nvSpPr>
          <p:cNvPr id="14" name="Rectangle 13"/>
          <p:cNvSpPr/>
          <p:nvPr/>
        </p:nvSpPr>
        <p:spPr>
          <a:xfrm>
            <a:off x="10210800" y="3940801"/>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5" name="Rectangle 14"/>
          <p:cNvSpPr/>
          <p:nvPr/>
        </p:nvSpPr>
        <p:spPr>
          <a:xfrm>
            <a:off x="7066632" y="3068960"/>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Rectangle 17"/>
          <p:cNvSpPr/>
          <p:nvPr/>
        </p:nvSpPr>
        <p:spPr>
          <a:xfrm>
            <a:off x="7237163" y="1150560"/>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Rectangle 18"/>
          <p:cNvSpPr/>
          <p:nvPr/>
        </p:nvSpPr>
        <p:spPr>
          <a:xfrm>
            <a:off x="9912425" y="1058510"/>
            <a:ext cx="533371"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2, 3</a:t>
            </a:r>
          </a:p>
        </p:txBody>
      </p:sp>
      <p:sp>
        <p:nvSpPr>
          <p:cNvPr id="17" name="Rectangle 16"/>
          <p:cNvSpPr/>
          <p:nvPr/>
        </p:nvSpPr>
        <p:spPr>
          <a:xfrm>
            <a:off x="7320136" y="4797980"/>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2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21BAE0C6-9F88-4288-8940-E506FF050A91}" type="slidenum">
              <a:rPr lang="en-US" smtClean="0"/>
              <a:t>11</a:t>
            </a:fld>
            <a:r>
              <a:rPr lang="en-US" dirty="0"/>
              <a:t> -</a:t>
            </a:r>
          </a:p>
        </p:txBody>
      </p:sp>
      <p:sp>
        <p:nvSpPr>
          <p:cNvPr id="2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spTree>
    <p:extLst>
      <p:ext uri="{BB962C8B-B14F-4D97-AF65-F5344CB8AC3E}">
        <p14:creationId xmlns:p14="http://schemas.microsoft.com/office/powerpoint/2010/main" val="3002275429"/>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74" objId="3"/>
        <p14:stopEvt time="130"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Registration</a:t>
            </a:r>
          </a:p>
        </p:txBody>
      </p:sp>
      <p:sp>
        <p:nvSpPr>
          <p:cNvPr id="9" name="Content Placeholder 2"/>
          <p:cNvSpPr txBox="1">
            <a:spLocks/>
          </p:cNvSpPr>
          <p:nvPr/>
        </p:nvSpPr>
        <p:spPr bwMode="auto">
          <a:xfrm>
            <a:off x="1981200" y="1143001"/>
            <a:ext cx="74676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translation, rotation in 3D</a:t>
            </a:r>
          </a:p>
          <a:p>
            <a:pPr marL="342900" indent="-342900" eaLnBrk="0" hangingPunct="0">
              <a:spcBef>
                <a:spcPct val="20000"/>
              </a:spcBef>
              <a:buFont typeface="Arial" charset="0"/>
              <a:buChar char="•"/>
            </a:pPr>
            <a:r>
              <a:rPr lang="en-CA" sz="2400" dirty="0"/>
              <a:t>Automatic: rigid, deformable, with various similarity metrics, initialization methods, optimizers, masking, etc.</a:t>
            </a:r>
          </a:p>
          <a:p>
            <a:pPr marL="342900" indent="-342900" eaLnBrk="0" hangingPunct="0">
              <a:spcBef>
                <a:spcPct val="20000"/>
              </a:spcBef>
              <a:buFont typeface="Arial" charset="0"/>
              <a:buChar char="•"/>
            </a:pPr>
            <a:r>
              <a:rPr lang="en-CA" sz="2400" dirty="0"/>
              <a:t>Extensions: structure-based registration, </a:t>
            </a:r>
            <a:r>
              <a:rPr lang="en-CA" sz="2400" dirty="0" err="1"/>
              <a:t>Elastix</a:t>
            </a:r>
            <a:r>
              <a:rPr lang="en-CA" sz="2400" dirty="0"/>
              <a:t>, etc.</a:t>
            </a:r>
          </a:p>
        </p:txBody>
      </p:sp>
      <p:pic>
        <p:nvPicPr>
          <p:cNvPr id="8194" name="Picture 2" descr="C:\Users\andras\Downloads\110px-Prostate_unreg.gif"/>
          <p:cNvPicPr>
            <a:picLocks noChangeAspect="1" noChangeArrowheads="1" noCrop="1"/>
          </p:cNvPicPr>
          <p:nvPr/>
        </p:nvPicPr>
        <p:blipFill>
          <a:blip r:embed="rId3" cstate="print"/>
          <a:srcRect/>
          <a:stretch>
            <a:fillRect/>
          </a:stretch>
        </p:blipFill>
        <p:spPr bwMode="auto">
          <a:xfrm>
            <a:off x="6046788" y="3429001"/>
            <a:ext cx="2182812" cy="2381249"/>
          </a:xfrm>
          <a:prstGeom prst="rect">
            <a:avLst/>
          </a:prstGeom>
          <a:noFill/>
        </p:spPr>
      </p:pic>
      <p:pic>
        <p:nvPicPr>
          <p:cNvPr id="8195" name="Picture 3" descr="C:\Users\andras\Downloads\109px-Prostate_regacs.gif"/>
          <p:cNvPicPr>
            <a:picLocks noChangeAspect="1" noChangeArrowheads="1" noCrop="1"/>
          </p:cNvPicPr>
          <p:nvPr/>
        </p:nvPicPr>
        <p:blipFill>
          <a:blip r:embed="rId4" cstate="print"/>
          <a:srcRect/>
          <a:stretch>
            <a:fillRect/>
          </a:stretch>
        </p:blipFill>
        <p:spPr bwMode="auto">
          <a:xfrm>
            <a:off x="8305800" y="3429001"/>
            <a:ext cx="2162968" cy="2381249"/>
          </a:xfrm>
          <a:prstGeom prst="rect">
            <a:avLst/>
          </a:prstGeom>
          <a:noFill/>
        </p:spPr>
      </p:pic>
      <p:cxnSp>
        <p:nvCxnSpPr>
          <p:cNvPr id="12" name="Straight Arrow Connector 11"/>
          <p:cNvCxnSpPr/>
          <p:nvPr/>
        </p:nvCxnSpPr>
        <p:spPr>
          <a:xfrm flipH="1" flipV="1">
            <a:off x="6413274" y="4862286"/>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657772" y="4847772"/>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012F938A-6044-4567-A326-94C2DD1E79C2}" type="slidenum">
              <a:rPr lang="en-US" smtClean="0"/>
              <a:t>12</a:t>
            </a:fld>
            <a:r>
              <a:rPr lang="en-US" dirty="0"/>
              <a:t> -</a:t>
            </a:r>
          </a:p>
        </p:txBody>
      </p:sp>
      <p:sp>
        <p:nvSpPr>
          <p:cNvPr id="1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p:cNvPicPr>
            <a:picLocks noChangeAspect="1"/>
          </p:cNvPicPr>
          <p:nvPr/>
        </p:nvPicPr>
        <p:blipFill>
          <a:blip r:embed="rId5"/>
          <a:stretch>
            <a:fillRect/>
          </a:stretch>
        </p:blipFill>
        <p:spPr>
          <a:xfrm>
            <a:off x="1777534" y="3229521"/>
            <a:ext cx="4181692" cy="2897499"/>
          </a:xfrm>
          <a:prstGeom prst="rect">
            <a:avLst/>
          </a:prstGeom>
        </p:spPr>
      </p:pic>
    </p:spTree>
    <p:extLst>
      <p:ext uri="{BB962C8B-B14F-4D97-AF65-F5344CB8AC3E}">
        <p14:creationId xmlns:p14="http://schemas.microsoft.com/office/powerpoint/2010/main" val="3314706942"/>
      </p:ext>
    </p:extLst>
  </p:cSld>
  <p:clrMapOvr>
    <a:masterClrMapping/>
  </p:clrMapOvr>
  <mc:AlternateContent xmlns:mc="http://schemas.openxmlformats.org/markup-compatibility/2006" xmlns:p14="http://schemas.microsoft.com/office/powerpoint/2010/main">
    <mc:Choice Requires="p14">
      <p:transition spd="slow" p14:dur="2000" advTm="154"/>
    </mc:Choice>
    <mc:Fallback xmlns="">
      <p:transition spd="slow" advTm="15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Segmentation</a:t>
            </a:r>
          </a:p>
        </p:txBody>
      </p:sp>
      <p:sp>
        <p:nvSpPr>
          <p:cNvPr id="9" name="Content Placeholder 2"/>
          <p:cNvSpPr txBox="1">
            <a:spLocks/>
          </p:cNvSpPr>
          <p:nvPr/>
        </p:nvSpPr>
        <p:spPr bwMode="auto">
          <a:xfrm>
            <a:off x="1981200" y="1036638"/>
            <a:ext cx="8229600" cy="14403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(paint, draw, scissor, threshold, etc.)</a:t>
            </a:r>
          </a:p>
          <a:p>
            <a:pPr marL="342900" indent="-342900" eaLnBrk="0" hangingPunct="0">
              <a:spcBef>
                <a:spcPct val="20000"/>
              </a:spcBef>
              <a:buFont typeface="Arial" charset="0"/>
              <a:buChar char="•"/>
            </a:pPr>
            <a:r>
              <a:rPr lang="en-CA" sz="2400" dirty="0"/>
              <a:t>Semi-automatic (region-growing, fill between slices, etc.)</a:t>
            </a:r>
          </a:p>
          <a:p>
            <a:pPr marL="342900" indent="-342900" eaLnBrk="0" hangingPunct="0">
              <a:spcBef>
                <a:spcPct val="20000"/>
              </a:spcBef>
              <a:buFont typeface="Arial" charset="0"/>
              <a:buChar char="•"/>
            </a:pPr>
            <a:r>
              <a:rPr lang="en-CA" sz="2400" dirty="0"/>
              <a:t>Automatic (atlas-based, robust statistics, etc.)</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42B0430A-111A-413C-BDD4-182763E3E519}" type="slidenum">
              <a:rPr lang="en-US" smtClean="0"/>
              <a:t>13</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8" name="Picture 7"/>
          <p:cNvPicPr>
            <a:picLocks noChangeAspect="1"/>
          </p:cNvPicPr>
          <p:nvPr/>
        </p:nvPicPr>
        <p:blipFill>
          <a:blip r:embed="rId3"/>
          <a:stretch>
            <a:fillRect/>
          </a:stretch>
        </p:blipFill>
        <p:spPr>
          <a:xfrm>
            <a:off x="2197579" y="2522041"/>
            <a:ext cx="4532179" cy="3524340"/>
          </a:xfrm>
          <a:prstGeom prst="rect">
            <a:avLst/>
          </a:prstGeom>
          <a:ln>
            <a:noFill/>
          </a:ln>
          <a:effectLst>
            <a:outerShdw blurRad="292100" dist="139700" dir="2700000" algn="tl" rotWithShape="0">
              <a:srgbClr val="333333">
                <a:alpha val="65000"/>
              </a:srgbClr>
            </a:outerShdw>
          </a:effectLst>
        </p:spPr>
      </p:pic>
      <p:sp>
        <p:nvSpPr>
          <p:cNvPr id="10" name="Bent-Up Arrow 9"/>
          <p:cNvSpPr/>
          <p:nvPr/>
        </p:nvSpPr>
        <p:spPr bwMode="auto">
          <a:xfrm rot="5400000">
            <a:off x="7339879" y="4488026"/>
            <a:ext cx="1009681" cy="906638"/>
          </a:xfrm>
          <a:prstGeom prst="bentUpArrow">
            <a:avLst/>
          </a:prstGeom>
          <a:solidFill>
            <a:srgbClr val="4F81BD"/>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1" name="Picture 10"/>
          <p:cNvPicPr>
            <a:picLocks noChangeAspect="1"/>
          </p:cNvPicPr>
          <p:nvPr/>
        </p:nvPicPr>
        <p:blipFill>
          <a:blip r:embed="rId4"/>
          <a:stretch>
            <a:fillRect/>
          </a:stretch>
        </p:blipFill>
        <p:spPr>
          <a:xfrm>
            <a:off x="7041343" y="2786627"/>
            <a:ext cx="1871109" cy="175516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8298040" y="4120572"/>
            <a:ext cx="2007905" cy="1823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751314"/>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739D85-761B-4BBA-916E-5FA568FF8B5D}"/>
              </a:ext>
            </a:extLst>
          </p:cNvPr>
          <p:cNvPicPr>
            <a:picLocks noChangeAspect="1"/>
          </p:cNvPicPr>
          <p:nvPr/>
        </p:nvPicPr>
        <p:blipFill>
          <a:blip r:embed="rId2"/>
          <a:stretch>
            <a:fillRect/>
          </a:stretch>
        </p:blipFill>
        <p:spPr>
          <a:xfrm>
            <a:off x="0" y="3537585"/>
            <a:ext cx="4095977" cy="3291840"/>
          </a:xfrm>
          <a:prstGeom prst="rect">
            <a:avLst/>
          </a:prstGeom>
        </p:spPr>
      </p:pic>
      <p:sp>
        <p:nvSpPr>
          <p:cNvPr id="2" name="Title 1">
            <a:extLst>
              <a:ext uri="{FF2B5EF4-FFF2-40B4-BE49-F238E27FC236}">
                <a16:creationId xmlns:a16="http://schemas.microsoft.com/office/drawing/2014/main" id="{0EDD5B5D-0808-4A1C-8FAD-A7CEE77C9F02}"/>
              </a:ext>
            </a:extLst>
          </p:cNvPr>
          <p:cNvSpPr>
            <a:spLocks noGrp="1"/>
          </p:cNvSpPr>
          <p:nvPr>
            <p:ph type="title"/>
          </p:nvPr>
        </p:nvSpPr>
        <p:spPr>
          <a:xfrm>
            <a:off x="0" y="1"/>
            <a:ext cx="12192000" cy="673554"/>
          </a:xfrm>
        </p:spPr>
        <p:txBody>
          <a:bodyPr>
            <a:normAutofit/>
          </a:bodyPr>
          <a:lstStyle/>
          <a:p>
            <a:pPr algn="ctr"/>
            <a:r>
              <a:rPr lang="en-US" sz="4000" b="1" dirty="0"/>
              <a:t>Annotations (Landmarks, Lines, Angles, Curves, Planes)</a:t>
            </a:r>
          </a:p>
        </p:txBody>
      </p:sp>
      <p:pic>
        <p:nvPicPr>
          <p:cNvPr id="4" name="Picture 3">
            <a:extLst>
              <a:ext uri="{FF2B5EF4-FFF2-40B4-BE49-F238E27FC236}">
                <a16:creationId xmlns:a16="http://schemas.microsoft.com/office/drawing/2014/main" id="{BD8830D5-E68D-4513-BA4E-452CD390628B}"/>
              </a:ext>
            </a:extLst>
          </p:cNvPr>
          <p:cNvPicPr>
            <a:picLocks noChangeAspect="1"/>
          </p:cNvPicPr>
          <p:nvPr/>
        </p:nvPicPr>
        <p:blipFill>
          <a:blip r:embed="rId3"/>
          <a:stretch>
            <a:fillRect/>
          </a:stretch>
        </p:blipFill>
        <p:spPr>
          <a:xfrm>
            <a:off x="4915" y="602343"/>
            <a:ext cx="4095978" cy="3291841"/>
          </a:xfrm>
          <a:prstGeom prst="rect">
            <a:avLst/>
          </a:prstGeom>
        </p:spPr>
      </p:pic>
      <p:pic>
        <p:nvPicPr>
          <p:cNvPr id="5" name="Picture 4">
            <a:extLst>
              <a:ext uri="{FF2B5EF4-FFF2-40B4-BE49-F238E27FC236}">
                <a16:creationId xmlns:a16="http://schemas.microsoft.com/office/drawing/2014/main" id="{5D9410C5-1F87-4C2C-8A0F-3CCB2BD40E7F}"/>
              </a:ext>
            </a:extLst>
          </p:cNvPr>
          <p:cNvPicPr>
            <a:picLocks noChangeAspect="1"/>
          </p:cNvPicPr>
          <p:nvPr/>
        </p:nvPicPr>
        <p:blipFill>
          <a:blip r:embed="rId4"/>
          <a:stretch>
            <a:fillRect/>
          </a:stretch>
        </p:blipFill>
        <p:spPr>
          <a:xfrm>
            <a:off x="4100893" y="602343"/>
            <a:ext cx="4095977" cy="3291840"/>
          </a:xfrm>
          <a:prstGeom prst="rect">
            <a:avLst/>
          </a:prstGeom>
        </p:spPr>
      </p:pic>
      <p:pic>
        <p:nvPicPr>
          <p:cNvPr id="6" name="Picture 5">
            <a:extLst>
              <a:ext uri="{FF2B5EF4-FFF2-40B4-BE49-F238E27FC236}">
                <a16:creationId xmlns:a16="http://schemas.microsoft.com/office/drawing/2014/main" id="{71A2CDD7-5CDA-4529-8463-1665F4F75D4D}"/>
              </a:ext>
            </a:extLst>
          </p:cNvPr>
          <p:cNvPicPr>
            <a:picLocks noChangeAspect="1"/>
          </p:cNvPicPr>
          <p:nvPr/>
        </p:nvPicPr>
        <p:blipFill>
          <a:blip r:embed="rId5"/>
          <a:stretch>
            <a:fillRect/>
          </a:stretch>
        </p:blipFill>
        <p:spPr>
          <a:xfrm>
            <a:off x="8196870" y="602343"/>
            <a:ext cx="4095977" cy="329184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F54A9B2-6EAB-4535-99DB-558A94451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353" y="3812018"/>
            <a:ext cx="5719772" cy="3099572"/>
          </a:xfrm>
          <a:prstGeom prst="rect">
            <a:avLst/>
          </a:prstGeom>
        </p:spPr>
      </p:pic>
    </p:spTree>
    <p:extLst>
      <p:ext uri="{BB962C8B-B14F-4D97-AF65-F5344CB8AC3E}">
        <p14:creationId xmlns:p14="http://schemas.microsoft.com/office/powerpoint/2010/main" val="2531230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30F4AF-5FD8-4837-ABC6-2D372253CF92}"/>
              </a:ext>
            </a:extLst>
          </p:cNvPr>
          <p:cNvSpPr>
            <a:spLocks noGrp="1"/>
          </p:cNvSpPr>
          <p:nvPr>
            <p:ph type="title"/>
          </p:nvPr>
        </p:nvSpPr>
        <p:spPr>
          <a:xfrm>
            <a:off x="0" y="1"/>
            <a:ext cx="12192000" cy="673554"/>
          </a:xfrm>
        </p:spPr>
        <p:txBody>
          <a:bodyPr>
            <a:normAutofit/>
          </a:bodyPr>
          <a:lstStyle/>
          <a:p>
            <a:pPr algn="ctr"/>
            <a:r>
              <a:rPr lang="en-US" sz="4000" b="1" dirty="0"/>
              <a:t>Data Tables, Plots, and statistics (w/ Python)</a:t>
            </a:r>
          </a:p>
        </p:txBody>
      </p:sp>
      <p:pic>
        <p:nvPicPr>
          <p:cNvPr id="8" name="Picture 7">
            <a:extLst>
              <a:ext uri="{FF2B5EF4-FFF2-40B4-BE49-F238E27FC236}">
                <a16:creationId xmlns:a16="http://schemas.microsoft.com/office/drawing/2014/main" id="{FB6456A2-CCE1-4FEC-82BA-96FE46B94DE4}"/>
              </a:ext>
            </a:extLst>
          </p:cNvPr>
          <p:cNvPicPr>
            <a:picLocks noChangeAspect="1"/>
          </p:cNvPicPr>
          <p:nvPr/>
        </p:nvPicPr>
        <p:blipFill>
          <a:blip r:embed="rId2"/>
          <a:stretch>
            <a:fillRect/>
          </a:stretch>
        </p:blipFill>
        <p:spPr>
          <a:xfrm>
            <a:off x="1304071" y="648912"/>
            <a:ext cx="8937209" cy="6209087"/>
          </a:xfrm>
          <a:prstGeom prst="rect">
            <a:avLst/>
          </a:prstGeom>
        </p:spPr>
      </p:pic>
    </p:spTree>
    <p:extLst>
      <p:ext uri="{BB962C8B-B14F-4D97-AF65-F5344CB8AC3E}">
        <p14:creationId xmlns:p14="http://schemas.microsoft.com/office/powerpoint/2010/main" val="740188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16</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What’s inside Slicer?</a:t>
            </a:r>
          </a:p>
        </p:txBody>
      </p:sp>
      <p:sp>
        <p:nvSpPr>
          <p:cNvPr id="5" name="TextBox 4"/>
          <p:cNvSpPr txBox="1"/>
          <p:nvPr/>
        </p:nvSpPr>
        <p:spPr>
          <a:xfrm>
            <a:off x="2133601" y="1524001"/>
            <a:ext cx="8001000" cy="3354765"/>
          </a:xfrm>
          <a:prstGeom prst="rect">
            <a:avLst/>
          </a:prstGeom>
          <a:noFill/>
        </p:spPr>
        <p:txBody>
          <a:bodyPr wrap="square" rtlCol="0">
            <a:spAutoFit/>
          </a:bodyPr>
          <a:lstStyle/>
          <a:p>
            <a:pPr marL="285750" indent="-285750">
              <a:spcBef>
                <a:spcPts val="1200"/>
              </a:spcBef>
              <a:buFont typeface="Arial" pitchFamily="34" charset="0"/>
              <a:buChar char="•"/>
            </a:pPr>
            <a:r>
              <a:rPr lang="en-US" sz="3200" b="1" dirty="0"/>
              <a:t>Slicer core</a:t>
            </a:r>
            <a:r>
              <a:rPr lang="en-US" sz="3200" dirty="0"/>
              <a:t>: Slicer GUI, I/O, visualization and developer interfaces</a:t>
            </a:r>
          </a:p>
          <a:p>
            <a:pPr marL="285750" indent="-285750">
              <a:spcBef>
                <a:spcPts val="1200"/>
              </a:spcBef>
              <a:buFont typeface="Arial" pitchFamily="34" charset="0"/>
              <a:buChar char="•"/>
            </a:pPr>
            <a:r>
              <a:rPr lang="en-US" sz="3200" b="1" dirty="0"/>
              <a:t>Slicer modules</a:t>
            </a:r>
            <a:r>
              <a:rPr lang="en-US" sz="3200" dirty="0"/>
              <a:t>: internal plugins that depend on the slicer core</a:t>
            </a:r>
          </a:p>
          <a:p>
            <a:pPr marL="285750" indent="-285750">
              <a:spcBef>
                <a:spcPts val="1200"/>
              </a:spcBef>
              <a:buFont typeface="Arial" pitchFamily="34" charset="0"/>
              <a:buChar char="•"/>
            </a:pPr>
            <a:r>
              <a:rPr lang="en-US" sz="3200" b="1" dirty="0"/>
              <a:t>Slicer extensions</a:t>
            </a:r>
            <a:r>
              <a:rPr lang="en-US" sz="3200" dirty="0"/>
              <a:t>: external plugins installed on demand by the user</a:t>
            </a:r>
          </a:p>
        </p:txBody>
      </p:sp>
    </p:spTree>
    <p:extLst>
      <p:ext uri="{BB962C8B-B14F-4D97-AF65-F5344CB8AC3E}">
        <p14:creationId xmlns:p14="http://schemas.microsoft.com/office/powerpoint/2010/main" val="212640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17</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Data handling: the MRML scene</a:t>
            </a:r>
          </a:p>
        </p:txBody>
      </p:sp>
      <p:sp>
        <p:nvSpPr>
          <p:cNvPr id="5" name="TextBox 4"/>
          <p:cNvSpPr txBox="1"/>
          <p:nvPr/>
        </p:nvSpPr>
        <p:spPr>
          <a:xfrm>
            <a:off x="2209801" y="1066800"/>
            <a:ext cx="7772401" cy="5062924"/>
          </a:xfrm>
          <a:prstGeom prst="rect">
            <a:avLst/>
          </a:prstGeom>
          <a:noFill/>
        </p:spPr>
        <p:txBody>
          <a:bodyPr wrap="square" rtlCol="0">
            <a:spAutoFit/>
          </a:bodyPr>
          <a:lstStyle/>
          <a:p>
            <a:pPr marL="285750" indent="-285750">
              <a:spcBef>
                <a:spcPts val="600"/>
              </a:spcBef>
              <a:buFont typeface="Arial" pitchFamily="34" charset="0"/>
              <a:buChar char="•"/>
            </a:pPr>
            <a:r>
              <a:rPr lang="en-US" sz="2800" dirty="0"/>
              <a:t>MRML: Medical Reality Modeling Language</a:t>
            </a:r>
          </a:p>
          <a:p>
            <a:pPr marL="285750" indent="-285750">
              <a:spcBef>
                <a:spcPts val="600"/>
              </a:spcBef>
              <a:buFont typeface="Arial" pitchFamily="34" charset="0"/>
              <a:buChar char="•"/>
            </a:pPr>
            <a:r>
              <a:rPr lang="en-US" sz="2800" dirty="0"/>
              <a:t>All objects (volumetric images, surface models, transforms, etc.) are stored in a hierarchical structure of MRML nodes</a:t>
            </a:r>
          </a:p>
          <a:p>
            <a:pPr marL="285750" indent="-285750">
              <a:spcBef>
                <a:spcPts val="600"/>
              </a:spcBef>
              <a:buFont typeface="Arial" pitchFamily="34" charset="0"/>
              <a:buChar char="•"/>
            </a:pPr>
            <a:r>
              <a:rPr lang="en-US" sz="2800" dirty="0"/>
              <a:t>Each MRML node has its own list of custom attributes that can be used to specify additional characteristics for the data object</a:t>
            </a:r>
          </a:p>
          <a:p>
            <a:pPr marL="285750" indent="-285750">
              <a:spcBef>
                <a:spcPts val="600"/>
              </a:spcBef>
              <a:buFont typeface="Arial" pitchFamily="34" charset="0"/>
              <a:buChar char="•"/>
            </a:pPr>
            <a:r>
              <a:rPr lang="en-US" sz="2800" dirty="0"/>
              <a:t>Enables the modules to have access to the MRML tree, allowing new extensions to leverage existing processing and visualization functions without directly interfering with other modules</a:t>
            </a:r>
          </a:p>
        </p:txBody>
      </p:sp>
    </p:spTree>
    <p:extLst>
      <p:ext uri="{BB962C8B-B14F-4D97-AF65-F5344CB8AC3E}">
        <p14:creationId xmlns:p14="http://schemas.microsoft.com/office/powerpoint/2010/main" val="452920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18</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Python in Slicer</a:t>
            </a:r>
          </a:p>
        </p:txBody>
      </p:sp>
      <p:sp>
        <p:nvSpPr>
          <p:cNvPr id="7" name="TextBox 6"/>
          <p:cNvSpPr txBox="1"/>
          <p:nvPr/>
        </p:nvSpPr>
        <p:spPr>
          <a:xfrm>
            <a:off x="2209801" y="1295400"/>
            <a:ext cx="184731" cy="369332"/>
          </a:xfrm>
          <a:prstGeom prst="rect">
            <a:avLst/>
          </a:prstGeom>
          <a:noFill/>
        </p:spPr>
        <p:txBody>
          <a:bodyPr wrap="none" rtlCol="0">
            <a:spAutoFit/>
          </a:bodyPr>
          <a:lstStyle/>
          <a:p>
            <a:endParaRPr lang="en-US" dirty="0"/>
          </a:p>
        </p:txBody>
      </p:sp>
      <p:sp>
        <p:nvSpPr>
          <p:cNvPr id="8" name="Content Placeholder 2"/>
          <p:cNvSpPr>
            <a:spLocks noGrp="1"/>
          </p:cNvSpPr>
          <p:nvPr/>
        </p:nvSpPr>
        <p:spPr bwMode="auto">
          <a:xfrm>
            <a:off x="2179320" y="1143000"/>
            <a:ext cx="772668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pPr marL="0" indent="0">
              <a:buNone/>
            </a:pPr>
            <a:r>
              <a:rPr lang="en-US" sz="2800" dirty="0">
                <a:ea typeface="ＭＳ Ｐゴシック" charset="0"/>
                <a:cs typeface="ＭＳ Ｐゴシック" charset="0"/>
              </a:rPr>
              <a:t>The Python console of Slicer4 gives access to</a:t>
            </a:r>
          </a:p>
          <a:p>
            <a:r>
              <a:rPr lang="en-US" sz="2800" dirty="0">
                <a:ea typeface="ＭＳ Ｐゴシック" charset="0"/>
                <a:cs typeface="ＭＳ Ｐゴシック" charset="0"/>
              </a:rPr>
              <a:t>Scene objects (MRML)</a:t>
            </a:r>
          </a:p>
          <a:p>
            <a:r>
              <a:rPr lang="en-US" sz="2800" dirty="0">
                <a:ea typeface="ＭＳ Ｐゴシック" charset="0"/>
                <a:cs typeface="ＭＳ Ｐゴシック" charset="0"/>
              </a:rPr>
              <a:t>Data arrays (volumes, models)</a:t>
            </a:r>
          </a:p>
          <a:p>
            <a:r>
              <a:rPr lang="en-US" sz="2800" dirty="0">
                <a:ea typeface="ＭＳ Ｐゴシック" charset="0"/>
                <a:cs typeface="ＭＳ Ｐゴシック" charset="0"/>
              </a:rPr>
              <a:t>GUI elements (</a:t>
            </a:r>
            <a:r>
              <a:rPr lang="en-US" sz="2800" dirty="0" err="1">
                <a:ea typeface="ＭＳ Ｐゴシック" charset="0"/>
                <a:cs typeface="ＭＳ Ｐゴシック" charset="0"/>
              </a:rPr>
              <a:t>Qt</a:t>
            </a:r>
            <a:r>
              <a:rPr lang="en-US" sz="2800" dirty="0">
                <a:ea typeface="ＭＳ Ｐゴシック" charset="0"/>
                <a:cs typeface="ＭＳ Ｐゴシック" charset="0"/>
              </a:rPr>
              <a:t>) that can be encapsulated in a module</a:t>
            </a:r>
          </a:p>
          <a:p>
            <a:r>
              <a:rPr lang="en-US" sz="2800" dirty="0">
                <a:ea typeface="ＭＳ Ｐゴシック" charset="0"/>
                <a:cs typeface="ＭＳ Ｐゴシック" charset="0"/>
              </a:rPr>
              <a:t>Processing Libraries (more can be installed)</a:t>
            </a:r>
          </a:p>
          <a:p>
            <a:pPr lvl="1"/>
            <a:r>
              <a:rPr lang="en-US" sz="2400" dirty="0" err="1">
                <a:ea typeface="ＭＳ Ｐゴシック" charset="0"/>
                <a:cs typeface="ＭＳ Ｐゴシック" charset="0"/>
              </a:rPr>
              <a:t>numpy</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VTK</a:t>
            </a:r>
          </a:p>
          <a:p>
            <a:pPr lvl="1"/>
            <a:r>
              <a:rPr lang="en-US" sz="2400" dirty="0">
                <a:ea typeface="ＭＳ Ｐゴシック" charset="0"/>
                <a:cs typeface="ＭＳ Ｐゴシック" charset="0"/>
              </a:rPr>
              <a:t>ITK</a:t>
            </a:r>
          </a:p>
          <a:p>
            <a:pPr lvl="1"/>
            <a:r>
              <a:rPr lang="en-US" sz="2400" dirty="0">
                <a:ea typeface="ＭＳ Ｐゴシック" charset="0"/>
                <a:cs typeface="ＭＳ Ｐゴシック" charset="0"/>
              </a:rPr>
              <a:t>CTK</a:t>
            </a:r>
          </a:p>
        </p:txBody>
      </p:sp>
    </p:spTree>
    <p:extLst>
      <p:ext uri="{BB962C8B-B14F-4D97-AF65-F5344CB8AC3E}">
        <p14:creationId xmlns:p14="http://schemas.microsoft.com/office/powerpoint/2010/main" val="1868129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19</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is extensible</a:t>
            </a:r>
          </a:p>
        </p:txBody>
      </p:sp>
      <p:sp>
        <p:nvSpPr>
          <p:cNvPr id="5" name="TextBox 4"/>
          <p:cNvSpPr txBox="1"/>
          <p:nvPr/>
        </p:nvSpPr>
        <p:spPr>
          <a:xfrm>
            <a:off x="1764149" y="5265004"/>
            <a:ext cx="8522851" cy="830997"/>
          </a:xfrm>
          <a:prstGeom prst="rect">
            <a:avLst/>
          </a:prstGeom>
          <a:noFill/>
        </p:spPr>
        <p:txBody>
          <a:bodyPr wrap="square" rtlCol="0">
            <a:spAutoFit/>
          </a:bodyPr>
          <a:lstStyle/>
          <a:p>
            <a:pPr algn="ctr"/>
            <a:r>
              <a:rPr lang="en-US" sz="2400" dirty="0"/>
              <a:t>The Slicer Extension Manager offers the possibility to the user to download and install additional Slicer modules</a:t>
            </a:r>
          </a:p>
        </p:txBody>
      </p:sp>
      <p:pic>
        <p:nvPicPr>
          <p:cNvPr id="7" name="Picture 6"/>
          <p:cNvPicPr>
            <a:picLocks noChangeAspect="1"/>
          </p:cNvPicPr>
          <p:nvPr/>
        </p:nvPicPr>
        <p:blipFill>
          <a:blip r:embed="rId2"/>
          <a:stretch>
            <a:fillRect/>
          </a:stretch>
        </p:blipFill>
        <p:spPr>
          <a:xfrm>
            <a:off x="3065849" y="902474"/>
            <a:ext cx="6060305" cy="4333443"/>
          </a:xfrm>
          <a:prstGeom prst="rect">
            <a:avLst/>
          </a:prstGeom>
        </p:spPr>
      </p:pic>
    </p:spTree>
    <p:extLst>
      <p:ext uri="{BB962C8B-B14F-4D97-AF65-F5344CB8AC3E}">
        <p14:creationId xmlns:p14="http://schemas.microsoft.com/office/powerpoint/2010/main" val="320694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5">
            <a:extLst>
              <a:ext uri="{FF2B5EF4-FFF2-40B4-BE49-F238E27FC236}">
                <a16:creationId xmlns:a16="http://schemas.microsoft.com/office/drawing/2014/main" id="{9CAB8CCC-BBA2-4857-B4E7-3BE1604C31C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0" y="-2283895"/>
            <a:ext cx="12192000" cy="9141896"/>
          </a:xfrm>
        </p:spPr>
      </p:pic>
      <p:pic>
        <p:nvPicPr>
          <p:cNvPr id="8197" name="Picture 1">
            <a:extLst>
              <a:ext uri="{FF2B5EF4-FFF2-40B4-BE49-F238E27FC236}">
                <a16:creationId xmlns:a16="http://schemas.microsoft.com/office/drawing/2014/main" id="{7EC5FC43-6B96-4BF6-91ED-C7B6AFBB1D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45588" y="-5788025"/>
            <a:ext cx="415925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5D120643-AC47-4290-BBDF-6FB071D85C39}"/>
              </a:ext>
            </a:extLst>
          </p:cNvPr>
          <p:cNvSpPr>
            <a:spLocks noGrp="1"/>
          </p:cNvSpPr>
          <p:nvPr>
            <p:ph type="title"/>
          </p:nvPr>
        </p:nvSpPr>
        <p:spPr/>
        <p:txBody>
          <a:bodyPr/>
          <a:lstStyle/>
          <a:p>
            <a:pPr algn="ctr"/>
            <a:r>
              <a:rPr lang="en-US" dirty="0"/>
              <a:t>A marsupial in Turkey</a:t>
            </a:r>
          </a:p>
        </p:txBody>
      </p:sp>
      <p:pic>
        <p:nvPicPr>
          <p:cNvPr id="8" name="Picture 7">
            <a:extLst>
              <a:ext uri="{FF2B5EF4-FFF2-40B4-BE49-F238E27FC236}">
                <a16:creationId xmlns:a16="http://schemas.microsoft.com/office/drawing/2014/main" id="{79573820-6BE5-4B0B-AEE4-E8EC06914EE5}"/>
              </a:ext>
            </a:extLst>
          </p:cNvPr>
          <p:cNvPicPr>
            <a:picLocks noChangeAspect="1"/>
          </p:cNvPicPr>
          <p:nvPr/>
        </p:nvPicPr>
        <p:blipFill>
          <a:blip r:embed="rId6"/>
          <a:stretch>
            <a:fillRect/>
          </a:stretch>
        </p:blipFill>
        <p:spPr>
          <a:xfrm>
            <a:off x="2425480" y="1837759"/>
            <a:ext cx="6650016" cy="34541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981200"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Without an application platform</a:t>
            </a:r>
          </a:p>
        </p:txBody>
      </p:sp>
      <p:sp>
        <p:nvSpPr>
          <p:cNvPr id="6" name="Content Placeholder 2"/>
          <p:cNvSpPr txBox="1">
            <a:spLocks/>
          </p:cNvSpPr>
          <p:nvPr/>
        </p:nvSpPr>
        <p:spPr>
          <a:xfrm>
            <a:off x="1981200" y="1268761"/>
            <a:ext cx="4191000" cy="3168352"/>
          </a:xfrm>
          <a:prstGeom prst="rect">
            <a:avLst/>
          </a:prstGeom>
        </p:spPr>
        <p:txBody>
          <a:bodyPr/>
          <a:lstStyle/>
          <a:p>
            <a:pPr marL="342900" indent="-342900" eaLnBrk="0" hangingPunct="0">
              <a:spcBef>
                <a:spcPct val="20000"/>
              </a:spcBef>
              <a:buFont typeface="Arial" charset="0"/>
              <a:buChar char="•"/>
              <a:defRPr/>
            </a:pPr>
            <a:r>
              <a:rPr lang="en-CA" sz="2400" dirty="0"/>
              <a:t>Each application is developed from ground up</a:t>
            </a:r>
          </a:p>
          <a:p>
            <a:pPr marL="342900" indent="-342900" eaLnBrk="0" hangingPunct="0">
              <a:spcBef>
                <a:spcPct val="20000"/>
              </a:spcBef>
              <a:buFont typeface="Arial" charset="0"/>
              <a:buChar char="•"/>
              <a:defRPr/>
            </a:pPr>
            <a:r>
              <a:rPr lang="en-CA" sz="2400" dirty="0"/>
              <a:t>Completely new software is developed for each problem/procedure/device</a:t>
            </a:r>
          </a:p>
          <a:p>
            <a:pPr marL="342900" indent="-342900" eaLnBrk="0" hangingPunct="0">
              <a:spcBef>
                <a:spcPct val="20000"/>
              </a:spcBef>
              <a:buFont typeface="Arial" charset="0"/>
              <a:buChar char="•"/>
              <a:defRPr/>
            </a:pPr>
            <a:r>
              <a:rPr lang="en-CA" sz="2400" dirty="0"/>
              <a:t>Significant work is needed to integrate new, advanced algorithms</a:t>
            </a:r>
          </a:p>
          <a:p>
            <a:pPr eaLnBrk="0" hangingPunct="0">
              <a:spcBef>
                <a:spcPct val="20000"/>
              </a:spcBef>
              <a:defRPr/>
            </a:pPr>
            <a:endParaRPr lang="en-CA" sz="2400" dirty="0"/>
          </a:p>
        </p:txBody>
      </p:sp>
      <p:grpSp>
        <p:nvGrpSpPr>
          <p:cNvPr id="17" name="Group 16"/>
          <p:cNvGrpSpPr/>
          <p:nvPr/>
        </p:nvGrpSpPr>
        <p:grpSpPr>
          <a:xfrm>
            <a:off x="6172200" y="0"/>
            <a:ext cx="4419600" cy="4581128"/>
            <a:chOff x="4648200" y="0"/>
            <a:chExt cx="4419600" cy="4581128"/>
          </a:xfrm>
        </p:grpSpPr>
        <p:sp>
          <p:nvSpPr>
            <p:cNvPr id="7" name="Content Placeholder 2"/>
            <p:cNvSpPr txBox="1">
              <a:spLocks/>
            </p:cNvSpPr>
            <p:nvPr/>
          </p:nvSpPr>
          <p:spPr bwMode="auto">
            <a:xfrm>
              <a:off x="4648200" y="1268759"/>
              <a:ext cx="4419600" cy="3312369"/>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CA" sz="2400" dirty="0"/>
                <a:t>Core functionalities are already implemented</a:t>
              </a:r>
            </a:p>
            <a:p>
              <a:pPr marL="342900" indent="-342900" eaLnBrk="0" hangingPunct="0">
                <a:spcBef>
                  <a:spcPct val="20000"/>
                </a:spcBef>
                <a:buFont typeface="Arial" charset="0"/>
                <a:buChar char="•"/>
                <a:defRPr/>
              </a:pPr>
              <a:r>
                <a:rPr lang="en-US" sz="2400" dirty="0"/>
                <a:t>New software modules can be developed for specific needs</a:t>
              </a:r>
              <a:endParaRPr lang="en-CA" sz="2400" dirty="0"/>
            </a:p>
            <a:p>
              <a:pPr marL="342900" indent="-342900" eaLnBrk="0" hangingPunct="0">
                <a:spcBef>
                  <a:spcPct val="20000"/>
                </a:spcBef>
                <a:buFont typeface="Arial" charset="0"/>
                <a:buChar char="•"/>
                <a:defRPr/>
              </a:pPr>
              <a:r>
                <a:rPr lang="en-CA" sz="2400" dirty="0"/>
                <a:t>Many new, advanced algorithms are available</a:t>
              </a:r>
            </a:p>
            <a:p>
              <a:pPr marL="342900" indent="-342900" eaLnBrk="0" hangingPunct="0">
                <a:spcBef>
                  <a:spcPct val="20000"/>
                </a:spcBef>
                <a:buFont typeface="Arial" charset="0"/>
                <a:buChar char="•"/>
                <a:defRPr/>
              </a:pPr>
              <a:r>
                <a:rPr lang="en-CA" sz="2400" dirty="0"/>
                <a:t>Well-supported with a large user and developer community</a:t>
              </a:r>
            </a:p>
            <a:p>
              <a:pPr algn="ctr" eaLnBrk="0" hangingPunct="0">
                <a:spcBef>
                  <a:spcPct val="20000"/>
                </a:spcBef>
                <a:buFont typeface="Arial" charset="0"/>
                <a:buNone/>
                <a:defRPr/>
              </a:pPr>
              <a:endParaRPr lang="en-CA" sz="2400" dirty="0"/>
            </a:p>
          </p:txBody>
        </p:sp>
        <p:sp>
          <p:nvSpPr>
            <p:cNvPr id="8" name="Title 1"/>
            <p:cNvSpPr txBox="1">
              <a:spLocks/>
            </p:cNvSpPr>
            <p:nvPr/>
          </p:nvSpPr>
          <p:spPr bwMode="auto">
            <a:xfrm>
              <a:off x="4800600"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Building on an application platform</a:t>
              </a:r>
            </a:p>
          </p:txBody>
        </p:sp>
      </p:grpSp>
      <p:grpSp>
        <p:nvGrpSpPr>
          <p:cNvPr id="16" name="Group 15"/>
          <p:cNvGrpSpPr/>
          <p:nvPr/>
        </p:nvGrpSpPr>
        <p:grpSpPr>
          <a:xfrm>
            <a:off x="1905000" y="4772000"/>
            <a:ext cx="8393138" cy="1226208"/>
            <a:chOff x="381000" y="4772000"/>
            <a:chExt cx="8393138" cy="1226208"/>
          </a:xfrm>
        </p:grpSpPr>
        <p:grpSp>
          <p:nvGrpSpPr>
            <p:cNvPr id="4" name="Group 3"/>
            <p:cNvGrpSpPr/>
            <p:nvPr/>
          </p:nvGrpSpPr>
          <p:grpSpPr>
            <a:xfrm>
              <a:off x="381000" y="4772000"/>
              <a:ext cx="3902968" cy="1202928"/>
              <a:chOff x="381000" y="4772000"/>
              <a:chExt cx="3902968" cy="1202928"/>
            </a:xfrm>
          </p:grpSpPr>
          <p:sp>
            <p:nvSpPr>
              <p:cNvPr id="3" name="Rectangle 2"/>
              <p:cNvSpPr/>
              <p:nvPr/>
            </p:nvSpPr>
            <p:spPr>
              <a:xfrm>
                <a:off x="907976" y="4822800"/>
                <a:ext cx="337599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00B050"/>
                    </a:solidFill>
                  </a:rPr>
                  <a:t>Quick start.</a:t>
                </a:r>
              </a:p>
              <a:p>
                <a:pPr eaLnBrk="0" hangingPunct="0">
                  <a:spcBef>
                    <a:spcPct val="20000"/>
                  </a:spcBef>
                  <a:buFont typeface="Arial" charset="0"/>
                  <a:buNone/>
                  <a:defRPr/>
                </a:pPr>
                <a:r>
                  <a:rPr lang="en-CA" sz="2400" dirty="0">
                    <a:solidFill>
                      <a:srgbClr val="FF0000"/>
                    </a:solidFill>
                  </a:rPr>
                  <a:t>Huge waste of time, money, and effort overall.</a:t>
                </a:r>
              </a:p>
            </p:txBody>
          </p:sp>
          <p:pic>
            <p:nvPicPr>
              <p:cNvPr id="11"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03920" y="4772000"/>
                <a:ext cx="457200" cy="457200"/>
              </a:xfrm>
              <a:prstGeom prst="rect">
                <a:avLst/>
              </a:prstGeom>
              <a:noFill/>
            </p:spPr>
          </p:pic>
          <p:pic>
            <p:nvPicPr>
              <p:cNvPr id="12"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381000" y="5492080"/>
                <a:ext cx="457200" cy="457200"/>
              </a:xfrm>
              <a:prstGeom prst="rect">
                <a:avLst/>
              </a:prstGeom>
              <a:noFill/>
            </p:spPr>
          </p:pic>
        </p:grpSp>
        <p:grpSp>
          <p:nvGrpSpPr>
            <p:cNvPr id="15" name="Group 14"/>
            <p:cNvGrpSpPr/>
            <p:nvPr/>
          </p:nvGrpSpPr>
          <p:grpSpPr>
            <a:xfrm>
              <a:off x="4644008" y="4822374"/>
              <a:ext cx="4130130" cy="1175834"/>
              <a:chOff x="4644008" y="4822374"/>
              <a:chExt cx="4130130" cy="1175834"/>
            </a:xfrm>
          </p:grpSpPr>
          <p:sp>
            <p:nvSpPr>
              <p:cNvPr id="9" name="Rectangle 8"/>
              <p:cNvSpPr/>
              <p:nvPr/>
            </p:nvSpPr>
            <p:spPr>
              <a:xfrm>
                <a:off x="5110114" y="4822374"/>
                <a:ext cx="3664024" cy="117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FF0000"/>
                    </a:solidFill>
                  </a:rPr>
                  <a:t>Investment at the beginning: learning.</a:t>
                </a:r>
              </a:p>
              <a:p>
                <a:pPr eaLnBrk="0" hangingPunct="0">
                  <a:spcBef>
                    <a:spcPct val="20000"/>
                  </a:spcBef>
                  <a:buFont typeface="Arial" charset="0"/>
                  <a:buNone/>
                  <a:defRPr/>
                </a:pPr>
                <a:r>
                  <a:rPr lang="en-CA" sz="2400" dirty="0">
                    <a:solidFill>
                      <a:srgbClr val="00B050"/>
                    </a:solidFill>
                  </a:rPr>
                  <a:t>Minimal wasted efforts. </a:t>
                </a:r>
              </a:p>
            </p:txBody>
          </p:sp>
          <p:pic>
            <p:nvPicPr>
              <p:cNvPr id="13"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644008" y="5541008"/>
                <a:ext cx="457200" cy="457200"/>
              </a:xfrm>
              <a:prstGeom prst="rect">
                <a:avLst/>
              </a:prstGeom>
              <a:noFill/>
            </p:spPr>
          </p:pic>
          <p:pic>
            <p:nvPicPr>
              <p:cNvPr id="14"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4644008" y="4916016"/>
                <a:ext cx="457200" cy="457200"/>
              </a:xfrm>
              <a:prstGeom prst="rect">
                <a:avLst/>
              </a:prstGeom>
              <a:noFill/>
            </p:spPr>
          </p:pic>
        </p:grpSp>
      </p:grpSp>
      <p:sp>
        <p:nvSpPr>
          <p:cNvPr id="2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56889711-7CC8-4EBF-93B1-BBA7911D692F}" type="slidenum">
              <a:rPr lang="en-US" smtClean="0"/>
              <a:t>20</a:t>
            </a:fld>
            <a:r>
              <a:rPr lang="en-US" dirty="0"/>
              <a:t> -</a:t>
            </a:r>
          </a:p>
        </p:txBody>
      </p:sp>
      <p:sp>
        <p:nvSpPr>
          <p:cNvPr id="2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spTree>
    <p:custDataLst>
      <p:tags r:id="rId1"/>
    </p:custDataLst>
    <p:extLst>
      <p:ext uri="{BB962C8B-B14F-4D97-AF65-F5344CB8AC3E}">
        <p14:creationId xmlns:p14="http://schemas.microsoft.com/office/powerpoint/2010/main" val="3779638892"/>
      </p:ext>
    </p:extLst>
  </p:cSld>
  <p:clrMapOvr>
    <a:masterClrMapping/>
  </p:clrMapOvr>
  <mc:AlternateContent xmlns:mc="http://schemas.openxmlformats.org/markup-compatibility/2006" xmlns:p14="http://schemas.microsoft.com/office/powerpoint/2010/main">
    <mc:Choice Requires="p14">
      <p:transition spd="slow" p14:dur="2000" advTm="1579"/>
    </mc:Choice>
    <mc:Fallback xmlns="">
      <p:transition spd="slow" advTm="15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86" y="1"/>
            <a:ext cx="6675929" cy="930584"/>
          </a:xfrm>
        </p:spPr>
        <p:txBody>
          <a:bodyPr/>
          <a:lstStyle/>
          <a:p>
            <a:r>
              <a:rPr lang="en-US" b="1" dirty="0"/>
              <a:t>Survey of 3D morphometrics </a:t>
            </a:r>
          </a:p>
        </p:txBody>
      </p:sp>
      <p:sp>
        <p:nvSpPr>
          <p:cNvPr id="3" name="Content Placeholder 2"/>
          <p:cNvSpPr>
            <a:spLocks noGrp="1"/>
          </p:cNvSpPr>
          <p:nvPr>
            <p:ph idx="1"/>
          </p:nvPr>
        </p:nvSpPr>
        <p:spPr>
          <a:xfrm>
            <a:off x="270444" y="791141"/>
            <a:ext cx="5773511" cy="3712077"/>
          </a:xfrm>
        </p:spPr>
        <p:txBody>
          <a:bodyPr>
            <a:normAutofit/>
          </a:bodyPr>
          <a:lstStyle/>
          <a:p>
            <a:pPr marL="0" indent="0">
              <a:buNone/>
            </a:pPr>
            <a:r>
              <a:rPr lang="en-US" dirty="0"/>
              <a:t>Conducted on morphometrics online discussion group. </a:t>
            </a:r>
          </a:p>
          <a:p>
            <a:r>
              <a:rPr lang="en-US" dirty="0"/>
              <a:t>Challenges identified are: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(landmarking, measurements)</a:t>
            </a:r>
          </a:p>
          <a:p>
            <a:pPr marL="514350" indent="-514350">
              <a:buFont typeface="+mj-lt"/>
              <a:buAutoNum type="arabicPeriod"/>
            </a:pPr>
            <a:r>
              <a:rPr lang="en-US" dirty="0"/>
              <a:t>Analysis and visualization</a:t>
            </a:r>
          </a:p>
        </p:txBody>
      </p:sp>
      <p:pic>
        <p:nvPicPr>
          <p:cNvPr id="5" name="Picture 4"/>
          <p:cNvPicPr>
            <a:picLocks noChangeAspect="1"/>
          </p:cNvPicPr>
          <p:nvPr/>
        </p:nvPicPr>
        <p:blipFill rotWithShape="1">
          <a:blip r:embed="rId3"/>
          <a:srcRect l="2504" t="1072" r="5688"/>
          <a:stretch/>
        </p:blipFill>
        <p:spPr>
          <a:xfrm>
            <a:off x="7825754" y="81572"/>
            <a:ext cx="3894692" cy="6472978"/>
          </a:xfrm>
          <a:prstGeom prst="rect">
            <a:avLst/>
          </a:prstGeom>
        </p:spPr>
      </p:pic>
      <p:sp>
        <p:nvSpPr>
          <p:cNvPr id="4" name="Rectangle 3">
            <a:extLst>
              <a:ext uri="{FF2B5EF4-FFF2-40B4-BE49-F238E27FC236}">
                <a16:creationId xmlns:a16="http://schemas.microsoft.com/office/drawing/2014/main" id="{62A618C3-5621-4798-890E-521545F4DAED}"/>
              </a:ext>
            </a:extLst>
          </p:cNvPr>
          <p:cNvSpPr/>
          <p:nvPr/>
        </p:nvSpPr>
        <p:spPr>
          <a:xfrm>
            <a:off x="221892" y="4743420"/>
            <a:ext cx="6942967" cy="1323439"/>
          </a:xfrm>
          <a:prstGeom prst="rect">
            <a:avLst/>
          </a:prstGeom>
        </p:spPr>
        <p:txBody>
          <a:bodyPr wrap="square">
            <a:spAutoFit/>
          </a:bodyPr>
          <a:lstStyle/>
          <a:p>
            <a:r>
              <a:rPr lang="en-US" sz="1600" b="1" dirty="0"/>
              <a:t>An Integrated Platform for Retrieval, Visualization and Analysis of 3D Morphology. 08/01/2018 – 07/31/2021</a:t>
            </a:r>
          </a:p>
          <a:p>
            <a:r>
              <a:rPr lang="en-US" sz="1600" dirty="0"/>
              <a:t>Murat Maga (Seattle Children's): NSF Award #1759883</a:t>
            </a:r>
            <a:r>
              <a:rPr lang="en-US" sz="1600" b="1" dirty="0"/>
              <a:t> </a:t>
            </a:r>
            <a:endParaRPr lang="en-US" sz="1600" dirty="0"/>
          </a:p>
          <a:p>
            <a:r>
              <a:rPr lang="en-US" sz="1600" dirty="0"/>
              <a:t>Adam Summer (University of Washington): NSF Award #1759637</a:t>
            </a:r>
          </a:p>
          <a:p>
            <a:r>
              <a:rPr lang="en-US" sz="1600" dirty="0"/>
              <a:t>Doug Boyer (Duke University): NSF Award #1759839</a:t>
            </a:r>
          </a:p>
        </p:txBody>
      </p:sp>
    </p:spTree>
    <p:extLst>
      <p:ext uri="{BB962C8B-B14F-4D97-AF65-F5344CB8AC3E}">
        <p14:creationId xmlns:p14="http://schemas.microsoft.com/office/powerpoint/2010/main" val="3455356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3B01-DE39-4BF6-8AB8-E626DDC57DDD}"/>
              </a:ext>
            </a:extLst>
          </p:cNvPr>
          <p:cNvSpPr>
            <a:spLocks noGrp="1"/>
          </p:cNvSpPr>
          <p:nvPr>
            <p:ph type="title"/>
          </p:nvPr>
        </p:nvSpPr>
        <p:spPr>
          <a:xfrm>
            <a:off x="0" y="166871"/>
            <a:ext cx="12028811" cy="1325563"/>
          </a:xfrm>
        </p:spPr>
        <p:txBody>
          <a:bodyPr>
            <a:normAutofit/>
          </a:bodyPr>
          <a:lstStyle/>
          <a:p>
            <a:pPr algn="ctr"/>
            <a:r>
              <a:rPr lang="en-US" b="1" dirty="0" err="1"/>
              <a:t>SlicerMorph</a:t>
            </a:r>
            <a:r>
              <a:rPr lang="en-US" b="1" dirty="0"/>
              <a:t>: An Integrated Platform for Retrieval, Visualization and Analysis of 3D Morphology</a:t>
            </a:r>
          </a:p>
        </p:txBody>
      </p:sp>
      <p:pic>
        <p:nvPicPr>
          <p:cNvPr id="5" name="Content Placeholder 4">
            <a:extLst>
              <a:ext uri="{FF2B5EF4-FFF2-40B4-BE49-F238E27FC236}">
                <a16:creationId xmlns:a16="http://schemas.microsoft.com/office/drawing/2014/main" id="{65549FA0-E661-4FC6-A5C0-E87FC73D889F}"/>
              </a:ext>
            </a:extLst>
          </p:cNvPr>
          <p:cNvPicPr>
            <a:picLocks noGrp="1" noChangeAspect="1"/>
          </p:cNvPicPr>
          <p:nvPr>
            <p:ph sz="half" idx="1"/>
          </p:nvPr>
        </p:nvPicPr>
        <p:blipFill>
          <a:blip r:embed="rId2"/>
          <a:stretch>
            <a:fillRect/>
          </a:stretch>
        </p:blipFill>
        <p:spPr>
          <a:xfrm>
            <a:off x="90313" y="1609758"/>
            <a:ext cx="3595609" cy="4968083"/>
          </a:xfrm>
          <a:prstGeom prst="rect">
            <a:avLst/>
          </a:prstGeom>
        </p:spPr>
      </p:pic>
      <p:pic>
        <p:nvPicPr>
          <p:cNvPr id="6" name="Content Placeholder 5">
            <a:extLst>
              <a:ext uri="{FF2B5EF4-FFF2-40B4-BE49-F238E27FC236}">
                <a16:creationId xmlns:a16="http://schemas.microsoft.com/office/drawing/2014/main" id="{2188E494-7B19-4296-B821-381A673ABE1B}"/>
              </a:ext>
            </a:extLst>
          </p:cNvPr>
          <p:cNvPicPr>
            <a:picLocks noGrp="1" noChangeAspect="1"/>
          </p:cNvPicPr>
          <p:nvPr>
            <p:ph sz="half" idx="2"/>
          </p:nvPr>
        </p:nvPicPr>
        <p:blipFill rotWithShape="1">
          <a:blip r:embed="rId3"/>
          <a:srcRect l="1049" r="7436"/>
          <a:stretch/>
        </p:blipFill>
        <p:spPr>
          <a:xfrm>
            <a:off x="3883369" y="1609758"/>
            <a:ext cx="4472465" cy="3332507"/>
          </a:xfrm>
          <a:prstGeom prst="rect">
            <a:avLst/>
          </a:prstGeom>
        </p:spPr>
      </p:pic>
      <p:sp>
        <p:nvSpPr>
          <p:cNvPr id="7" name="TextBox 6">
            <a:extLst>
              <a:ext uri="{FF2B5EF4-FFF2-40B4-BE49-F238E27FC236}">
                <a16:creationId xmlns:a16="http://schemas.microsoft.com/office/drawing/2014/main" id="{A253C064-62B3-4697-9634-528373A9A216}"/>
              </a:ext>
            </a:extLst>
          </p:cNvPr>
          <p:cNvSpPr txBox="1"/>
          <p:nvPr/>
        </p:nvSpPr>
        <p:spPr>
          <a:xfrm>
            <a:off x="186117" y="6537381"/>
            <a:ext cx="3240860" cy="369332"/>
          </a:xfrm>
          <a:prstGeom prst="rect">
            <a:avLst/>
          </a:prstGeom>
          <a:noFill/>
        </p:spPr>
        <p:txBody>
          <a:bodyPr wrap="square" rtlCol="0">
            <a:spAutoFit/>
          </a:bodyPr>
          <a:lstStyle/>
          <a:p>
            <a:r>
              <a:rPr lang="en-US" dirty="0"/>
              <a:t>https://SlicerMorph.github.io</a:t>
            </a:r>
          </a:p>
        </p:txBody>
      </p:sp>
      <p:sp>
        <p:nvSpPr>
          <p:cNvPr id="8" name="Rectangle 7">
            <a:extLst>
              <a:ext uri="{FF2B5EF4-FFF2-40B4-BE49-F238E27FC236}">
                <a16:creationId xmlns:a16="http://schemas.microsoft.com/office/drawing/2014/main" id="{0ACCD291-0F06-4A19-92BE-437317E79E0F}"/>
              </a:ext>
            </a:extLst>
          </p:cNvPr>
          <p:cNvSpPr/>
          <p:nvPr/>
        </p:nvSpPr>
        <p:spPr>
          <a:xfrm>
            <a:off x="3780598" y="4942265"/>
            <a:ext cx="4630802" cy="1477328"/>
          </a:xfrm>
          <a:prstGeom prst="rect">
            <a:avLst/>
          </a:prstGeom>
        </p:spPr>
        <p:txBody>
          <a:bodyPr wrap="square">
            <a:spAutoFit/>
          </a:bodyPr>
          <a:lstStyle/>
          <a:p>
            <a:pPr algn="ctr"/>
            <a:r>
              <a:rPr lang="en-US" dirty="0"/>
              <a:t>3D Morphometrics And Image Analysis Summer Workshop</a:t>
            </a:r>
          </a:p>
          <a:p>
            <a:pPr algn="ctr"/>
            <a:r>
              <a:rPr lang="en-US" dirty="0"/>
              <a:t>August 25-31, 2019</a:t>
            </a:r>
          </a:p>
          <a:p>
            <a:pPr algn="ctr"/>
            <a:r>
              <a:rPr lang="en-US" dirty="0"/>
              <a:t>University of Washington, Friday Harbor Marine Laboratories, San Juan Island, WA </a:t>
            </a:r>
          </a:p>
        </p:txBody>
      </p:sp>
      <p:pic>
        <p:nvPicPr>
          <p:cNvPr id="9" name="Picture 8">
            <a:extLst>
              <a:ext uri="{FF2B5EF4-FFF2-40B4-BE49-F238E27FC236}">
                <a16:creationId xmlns:a16="http://schemas.microsoft.com/office/drawing/2014/main" id="{DA197753-F9BD-4B3B-829D-7805C480F314}"/>
              </a:ext>
            </a:extLst>
          </p:cNvPr>
          <p:cNvPicPr>
            <a:picLocks noChangeAspect="1"/>
          </p:cNvPicPr>
          <p:nvPr/>
        </p:nvPicPr>
        <p:blipFill>
          <a:blip r:embed="rId4"/>
          <a:stretch>
            <a:fillRect/>
          </a:stretch>
        </p:blipFill>
        <p:spPr>
          <a:xfrm>
            <a:off x="8466966" y="1642683"/>
            <a:ext cx="3470268" cy="3429000"/>
          </a:xfrm>
          <a:prstGeom prst="rect">
            <a:avLst/>
          </a:prstGeom>
        </p:spPr>
      </p:pic>
      <p:sp>
        <p:nvSpPr>
          <p:cNvPr id="10" name="TextBox 9">
            <a:extLst>
              <a:ext uri="{FF2B5EF4-FFF2-40B4-BE49-F238E27FC236}">
                <a16:creationId xmlns:a16="http://schemas.microsoft.com/office/drawing/2014/main" id="{3D3F08C7-8035-46D7-80D5-35E5D9DB5470}"/>
              </a:ext>
            </a:extLst>
          </p:cNvPr>
          <p:cNvSpPr txBox="1"/>
          <p:nvPr/>
        </p:nvSpPr>
        <p:spPr>
          <a:xfrm>
            <a:off x="8649037" y="5152294"/>
            <a:ext cx="3240860" cy="369332"/>
          </a:xfrm>
          <a:prstGeom prst="rect">
            <a:avLst/>
          </a:prstGeom>
          <a:noFill/>
        </p:spPr>
        <p:txBody>
          <a:bodyPr wrap="square" rtlCol="0">
            <a:spAutoFit/>
          </a:bodyPr>
          <a:lstStyle/>
          <a:p>
            <a:r>
              <a:rPr lang="en-US" dirty="0"/>
              <a:t>https://discourse.slicer.org</a:t>
            </a:r>
          </a:p>
        </p:txBody>
      </p:sp>
      <p:sp>
        <p:nvSpPr>
          <p:cNvPr id="3" name="TextBox 2">
            <a:extLst>
              <a:ext uri="{FF2B5EF4-FFF2-40B4-BE49-F238E27FC236}">
                <a16:creationId xmlns:a16="http://schemas.microsoft.com/office/drawing/2014/main" id="{220B3D13-1417-476F-846C-BC78917D71FD}"/>
              </a:ext>
            </a:extLst>
          </p:cNvPr>
          <p:cNvSpPr txBox="1"/>
          <p:nvPr/>
        </p:nvSpPr>
        <p:spPr>
          <a:xfrm>
            <a:off x="4212771" y="6374307"/>
            <a:ext cx="3382593" cy="461665"/>
          </a:xfrm>
          <a:prstGeom prst="rect">
            <a:avLst/>
          </a:prstGeom>
          <a:noFill/>
        </p:spPr>
        <p:txBody>
          <a:bodyPr wrap="none" rtlCol="0">
            <a:spAutoFit/>
          </a:bodyPr>
          <a:lstStyle/>
          <a:p>
            <a:r>
              <a:rPr lang="en-US" sz="1200" dirty="0"/>
              <a:t>2020, 2021 Summer workshops confirmed</a:t>
            </a:r>
          </a:p>
          <a:p>
            <a:r>
              <a:rPr lang="en-US" sz="1200" dirty="0"/>
              <a:t>2020, 2021 Winter workshops pending supplement</a:t>
            </a:r>
          </a:p>
        </p:txBody>
      </p:sp>
    </p:spTree>
    <p:extLst>
      <p:ext uri="{BB962C8B-B14F-4D97-AF65-F5344CB8AC3E}">
        <p14:creationId xmlns:p14="http://schemas.microsoft.com/office/powerpoint/2010/main" val="32088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1CE7-E98B-42B5-AD00-94264D609BA8}"/>
              </a:ext>
            </a:extLst>
          </p:cNvPr>
          <p:cNvSpPr>
            <a:spLocks noGrp="1"/>
          </p:cNvSpPr>
          <p:nvPr>
            <p:ph type="title"/>
          </p:nvPr>
        </p:nvSpPr>
        <p:spPr>
          <a:xfrm>
            <a:off x="147484" y="-126488"/>
            <a:ext cx="11897032" cy="1325563"/>
          </a:xfrm>
        </p:spPr>
        <p:txBody>
          <a:bodyPr/>
          <a:lstStyle/>
          <a:p>
            <a:pPr algn="ctr"/>
            <a:r>
              <a:rPr lang="en-US" b="1" dirty="0"/>
              <a:t>How big of a dataset I can work on with Slicer?</a:t>
            </a:r>
          </a:p>
        </p:txBody>
      </p:sp>
      <p:sp>
        <p:nvSpPr>
          <p:cNvPr id="3" name="Content Placeholder 2">
            <a:extLst>
              <a:ext uri="{FF2B5EF4-FFF2-40B4-BE49-F238E27FC236}">
                <a16:creationId xmlns:a16="http://schemas.microsoft.com/office/drawing/2014/main" id="{93DB5E20-8222-4F56-90A9-90821AFDC876}"/>
              </a:ext>
            </a:extLst>
          </p:cNvPr>
          <p:cNvSpPr>
            <a:spLocks noGrp="1"/>
          </p:cNvSpPr>
          <p:nvPr>
            <p:ph sz="half" idx="1"/>
          </p:nvPr>
        </p:nvSpPr>
        <p:spPr>
          <a:xfrm>
            <a:off x="838200" y="1199074"/>
            <a:ext cx="10527890" cy="5658925"/>
          </a:xfrm>
        </p:spPr>
        <p:txBody>
          <a:bodyPr>
            <a:normAutofit fontScale="92500" lnSpcReduction="20000"/>
          </a:bodyPr>
          <a:lstStyle/>
          <a:p>
            <a:r>
              <a:rPr lang="en-US" dirty="0"/>
              <a:t>Depends on what you want to do:</a:t>
            </a:r>
          </a:p>
          <a:p>
            <a:r>
              <a:rPr lang="en-US" dirty="0"/>
              <a:t>Rule of thumb 6-10X more RAM than your dataset size.</a:t>
            </a:r>
          </a:p>
          <a:p>
            <a:pPr lvl="1"/>
            <a:r>
              <a:rPr lang="en-US" dirty="0"/>
              <a:t>E.g. 1024x1024x1024 scan with intensity ranges from 0-4096 would be 2GB</a:t>
            </a:r>
          </a:p>
          <a:p>
            <a:pPr lvl="1"/>
            <a:r>
              <a:rPr lang="en-US" dirty="0"/>
              <a:t>Suggested RAM is be 12-20GB.  </a:t>
            </a:r>
          </a:p>
          <a:p>
            <a:pPr lvl="1"/>
            <a:r>
              <a:rPr lang="en-US" dirty="0"/>
              <a:t>Most filters and tasks Slicer is multi-threaded, thus would benefit from multi-core computer architecture</a:t>
            </a:r>
          </a:p>
          <a:p>
            <a:pPr lvl="1"/>
            <a:r>
              <a:rPr lang="en-US" dirty="0"/>
              <a:t>If you do registration, requirements would approximately double</a:t>
            </a:r>
          </a:p>
          <a:p>
            <a:r>
              <a:rPr lang="en-US" dirty="0"/>
              <a:t>3D Volume Rendering (</a:t>
            </a:r>
            <a:r>
              <a:rPr lang="en-US" dirty="0" err="1"/>
              <a:t>Raycasting</a:t>
            </a:r>
            <a:r>
              <a:rPr lang="en-US" dirty="0"/>
              <a:t>) needs a high-end GPU with more memory than your largest dataset. </a:t>
            </a:r>
          </a:p>
          <a:p>
            <a:pPr lvl="1"/>
            <a:r>
              <a:rPr lang="en-US" dirty="0"/>
              <a:t>So, example above would work on a GPU with 3GB GPU RAM.</a:t>
            </a:r>
          </a:p>
          <a:p>
            <a:pPr lvl="1"/>
            <a:r>
              <a:rPr lang="en-US" dirty="0"/>
              <a:t>It also depends on your GPUs hardware capabilities (check gpuinfo.org)</a:t>
            </a:r>
          </a:p>
          <a:p>
            <a:pPr lvl="1"/>
            <a:r>
              <a:rPr lang="en-US" dirty="0"/>
              <a:t>CPU rendering always works, but slow (unless you have dozens of cores).</a:t>
            </a:r>
          </a:p>
          <a:p>
            <a:r>
              <a:rPr lang="en-US" dirty="0"/>
              <a:t>You can use </a:t>
            </a:r>
            <a:r>
              <a:rPr lang="en-US" dirty="0" err="1"/>
              <a:t>downsample</a:t>
            </a:r>
            <a:r>
              <a:rPr lang="en-US" dirty="0"/>
              <a:t> or crop your volume to match it to your hardware. </a:t>
            </a:r>
          </a:p>
          <a:p>
            <a:r>
              <a:rPr lang="en-US" dirty="0"/>
              <a:t>Keep your data as a 3D volume. Reading one large files is very fast compared to reading thousands of small files.</a:t>
            </a:r>
          </a:p>
          <a:p>
            <a:r>
              <a:rPr lang="en-US" dirty="0"/>
              <a:t>NVME SSDs are very good investment. </a:t>
            </a:r>
          </a:p>
        </p:txBody>
      </p:sp>
    </p:spTree>
    <p:extLst>
      <p:ext uri="{BB962C8B-B14F-4D97-AF65-F5344CB8AC3E}">
        <p14:creationId xmlns:p14="http://schemas.microsoft.com/office/powerpoint/2010/main" val="4015715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4418-FBED-4B3E-AB84-3F16F68C103D}"/>
              </a:ext>
            </a:extLst>
          </p:cNvPr>
          <p:cNvSpPr>
            <a:spLocks noGrp="1"/>
          </p:cNvSpPr>
          <p:nvPr>
            <p:ph type="title"/>
          </p:nvPr>
        </p:nvSpPr>
        <p:spPr>
          <a:xfrm>
            <a:off x="3849461" y="86771"/>
            <a:ext cx="4718957" cy="781957"/>
          </a:xfrm>
        </p:spPr>
        <p:txBody>
          <a:bodyPr/>
          <a:lstStyle/>
          <a:p>
            <a:r>
              <a:rPr lang="en-US" b="1" dirty="0"/>
              <a:t>Acknowledgements</a:t>
            </a:r>
          </a:p>
        </p:txBody>
      </p:sp>
      <p:sp>
        <p:nvSpPr>
          <p:cNvPr id="6" name="TextBox 5">
            <a:extLst>
              <a:ext uri="{FF2B5EF4-FFF2-40B4-BE49-F238E27FC236}">
                <a16:creationId xmlns:a16="http://schemas.microsoft.com/office/drawing/2014/main" id="{064E369A-8B40-4296-9204-B118407FDDF8}"/>
              </a:ext>
            </a:extLst>
          </p:cNvPr>
          <p:cNvSpPr txBox="1"/>
          <p:nvPr/>
        </p:nvSpPr>
        <p:spPr>
          <a:xfrm>
            <a:off x="94426" y="1000655"/>
            <a:ext cx="5387892" cy="2031325"/>
          </a:xfrm>
          <a:prstGeom prst="rect">
            <a:avLst/>
          </a:prstGeom>
          <a:noFill/>
        </p:spPr>
        <p:txBody>
          <a:bodyPr wrap="square" rtlCol="0">
            <a:spAutoFit/>
          </a:bodyPr>
          <a:lstStyle/>
          <a:p>
            <a:r>
              <a:rPr lang="en-US" b="1" u="sng" dirty="0" err="1"/>
              <a:t>SlicerMorph</a:t>
            </a:r>
            <a:r>
              <a:rPr lang="en-US" b="1" u="sng" dirty="0"/>
              <a:t> Team</a:t>
            </a:r>
          </a:p>
          <a:p>
            <a:pPr lvl="1"/>
            <a:r>
              <a:rPr lang="en-US" dirty="0"/>
              <a:t>Sara Rolfe (UW/SCRI, Lead Developer)</a:t>
            </a:r>
          </a:p>
          <a:p>
            <a:pPr lvl="1"/>
            <a:r>
              <a:rPr lang="en-US" dirty="0"/>
              <a:t>Doug Boyer (Duke, </a:t>
            </a:r>
            <a:r>
              <a:rPr lang="en-US" dirty="0" err="1"/>
              <a:t>SlicerMorph</a:t>
            </a:r>
            <a:r>
              <a:rPr lang="en-US" dirty="0"/>
              <a:t> Co-PI)</a:t>
            </a:r>
          </a:p>
          <a:p>
            <a:pPr lvl="1"/>
            <a:r>
              <a:rPr lang="en-US" dirty="0"/>
              <a:t>Julie Winchester (Duke, </a:t>
            </a:r>
            <a:r>
              <a:rPr lang="en-US" dirty="0" err="1"/>
              <a:t>MorphoSource</a:t>
            </a:r>
            <a:r>
              <a:rPr lang="en-US" dirty="0"/>
              <a:t>)</a:t>
            </a:r>
          </a:p>
          <a:p>
            <a:pPr lvl="1"/>
            <a:r>
              <a:rPr lang="en-US" dirty="0"/>
              <a:t>Adam Summers (UW, </a:t>
            </a:r>
            <a:r>
              <a:rPr lang="en-US" dirty="0" err="1"/>
              <a:t>SlicerMorph</a:t>
            </a:r>
            <a:r>
              <a:rPr lang="en-US" dirty="0"/>
              <a:t> Co-PI)</a:t>
            </a:r>
          </a:p>
          <a:p>
            <a:pPr lvl="1"/>
            <a:r>
              <a:rPr lang="en-US" dirty="0"/>
              <a:t>Steve Pieper (Chief Software Architect of 3D-Slicer)</a:t>
            </a:r>
          </a:p>
          <a:p>
            <a:pPr lvl="1"/>
            <a:r>
              <a:rPr lang="en-US" dirty="0"/>
              <a:t>Slicer Developer Community</a:t>
            </a:r>
          </a:p>
        </p:txBody>
      </p:sp>
      <p:sp>
        <p:nvSpPr>
          <p:cNvPr id="3" name="Rectangle 2">
            <a:extLst>
              <a:ext uri="{FF2B5EF4-FFF2-40B4-BE49-F238E27FC236}">
                <a16:creationId xmlns:a16="http://schemas.microsoft.com/office/drawing/2014/main" id="{5750B95B-7FDD-4BDA-953F-0FB4E3632CF9}"/>
              </a:ext>
            </a:extLst>
          </p:cNvPr>
          <p:cNvSpPr/>
          <p:nvPr/>
        </p:nvSpPr>
        <p:spPr>
          <a:xfrm>
            <a:off x="145596" y="3785200"/>
            <a:ext cx="5401030" cy="1477328"/>
          </a:xfrm>
          <a:prstGeom prst="rect">
            <a:avLst/>
          </a:prstGeom>
        </p:spPr>
        <p:txBody>
          <a:bodyPr wrap="none">
            <a:spAutoFit/>
          </a:bodyPr>
          <a:lstStyle/>
          <a:p>
            <a:r>
              <a:rPr lang="en-US" b="1" u="sng" dirty="0" err="1"/>
              <a:t>SlicerMorph</a:t>
            </a:r>
            <a:r>
              <a:rPr lang="en-US" b="1" u="sng" dirty="0"/>
              <a:t> Advisory Board</a:t>
            </a:r>
          </a:p>
          <a:p>
            <a:pPr lvl="1"/>
            <a:r>
              <a:rPr lang="en-US" dirty="0"/>
              <a:t>James Rohlf (Stony Brook University)</a:t>
            </a:r>
          </a:p>
          <a:p>
            <a:pPr lvl="1"/>
            <a:r>
              <a:rPr lang="en-US" dirty="0"/>
              <a:t>Dean Adams (University of Iowa)</a:t>
            </a:r>
          </a:p>
          <a:p>
            <a:pPr lvl="1"/>
            <a:r>
              <a:rPr lang="en-US" dirty="0"/>
              <a:t>David Polly (Indiana University)</a:t>
            </a:r>
          </a:p>
          <a:p>
            <a:pPr lvl="1"/>
            <a:r>
              <a:rPr lang="en-US" dirty="0"/>
              <a:t>Anjali Goswami (Natural History Museum, London)</a:t>
            </a:r>
          </a:p>
        </p:txBody>
      </p:sp>
      <p:sp>
        <p:nvSpPr>
          <p:cNvPr id="8" name="TextBox 7">
            <a:extLst>
              <a:ext uri="{FF2B5EF4-FFF2-40B4-BE49-F238E27FC236}">
                <a16:creationId xmlns:a16="http://schemas.microsoft.com/office/drawing/2014/main" id="{F31C124F-00E2-4936-B93A-B0F1398B7FC4}"/>
              </a:ext>
            </a:extLst>
          </p:cNvPr>
          <p:cNvSpPr txBox="1"/>
          <p:nvPr/>
        </p:nvSpPr>
        <p:spPr>
          <a:xfrm>
            <a:off x="5955846" y="4073856"/>
            <a:ext cx="6090558" cy="1384995"/>
          </a:xfrm>
          <a:prstGeom prst="rect">
            <a:avLst/>
          </a:prstGeom>
          <a:noFill/>
        </p:spPr>
        <p:txBody>
          <a:bodyPr wrap="square" rtlCol="0">
            <a:spAutoFit/>
          </a:bodyPr>
          <a:lstStyle/>
          <a:p>
            <a:r>
              <a:rPr lang="en-US" b="1" u="sng" dirty="0"/>
              <a:t>Funding</a:t>
            </a:r>
          </a:p>
          <a:p>
            <a:r>
              <a:rPr lang="en-US" dirty="0"/>
              <a:t>NSF-Advances in Biological Informatics</a:t>
            </a:r>
          </a:p>
          <a:p>
            <a:pPr lvl="1"/>
            <a:r>
              <a:rPr lang="en-US" sz="1600" dirty="0"/>
              <a:t>Murat Maga (Seattle Children's): Award #1759883</a:t>
            </a:r>
            <a:r>
              <a:rPr lang="en-US" sz="1600" b="1" dirty="0"/>
              <a:t> </a:t>
            </a:r>
            <a:endParaRPr lang="en-US" sz="1600" dirty="0"/>
          </a:p>
          <a:p>
            <a:pPr lvl="1"/>
            <a:r>
              <a:rPr lang="en-US" sz="1600" dirty="0"/>
              <a:t>Adam Summer (University of Washington): Award #1759637</a:t>
            </a:r>
          </a:p>
          <a:p>
            <a:pPr lvl="1"/>
            <a:r>
              <a:rPr lang="en-US" sz="1600" dirty="0"/>
              <a:t>Doug Boyer (Duke University): Award #1759839</a:t>
            </a:r>
          </a:p>
        </p:txBody>
      </p:sp>
      <p:pic>
        <p:nvPicPr>
          <p:cNvPr id="9" name="Picture 8">
            <a:extLst>
              <a:ext uri="{FF2B5EF4-FFF2-40B4-BE49-F238E27FC236}">
                <a16:creationId xmlns:a16="http://schemas.microsoft.com/office/drawing/2014/main" id="{F96FC5C7-9EF8-43E9-A2B2-43AF094B536D}"/>
              </a:ext>
            </a:extLst>
          </p:cNvPr>
          <p:cNvPicPr>
            <a:picLocks noChangeAspect="1"/>
          </p:cNvPicPr>
          <p:nvPr/>
        </p:nvPicPr>
        <p:blipFill rotWithShape="1">
          <a:blip r:embed="rId2"/>
          <a:srcRect l="12481" t="13648" r="13584" b="13076"/>
          <a:stretch/>
        </p:blipFill>
        <p:spPr>
          <a:xfrm>
            <a:off x="6951719" y="891676"/>
            <a:ext cx="2714795" cy="2690594"/>
          </a:xfrm>
          <a:prstGeom prst="rect">
            <a:avLst/>
          </a:prstGeom>
        </p:spPr>
      </p:pic>
      <p:pic>
        <p:nvPicPr>
          <p:cNvPr id="10" name="Picture 9">
            <a:extLst>
              <a:ext uri="{FF2B5EF4-FFF2-40B4-BE49-F238E27FC236}">
                <a16:creationId xmlns:a16="http://schemas.microsoft.com/office/drawing/2014/main" id="{1BBE1EF3-B92B-4149-90E3-154EC941A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165" y="6184363"/>
            <a:ext cx="2813630" cy="586866"/>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57EF6C18-9275-4169-97AB-ED61E794B3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40" t="19719" r="4819" b="20234"/>
          <a:stretch/>
        </p:blipFill>
        <p:spPr>
          <a:xfrm>
            <a:off x="94426" y="6194752"/>
            <a:ext cx="3289670" cy="576477"/>
          </a:xfrm>
          <a:prstGeom prst="rect">
            <a:avLst/>
          </a:prstGeom>
        </p:spPr>
      </p:pic>
      <p:pic>
        <p:nvPicPr>
          <p:cNvPr id="12" name="Picture 2" descr="cranioFIN">
            <a:extLst>
              <a:ext uri="{FF2B5EF4-FFF2-40B4-BE49-F238E27FC236}">
                <a16:creationId xmlns:a16="http://schemas.microsoft.com/office/drawing/2014/main" id="{043C00E1-FA8B-4680-9FE2-00C3560DF1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4939" y="6295812"/>
            <a:ext cx="3142121" cy="42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369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3D Slicer: Open-source, extensible Volumetric imaging platform</a:t>
            </a:r>
          </a:p>
        </p:txBody>
      </p:sp>
      <p:sp>
        <p:nvSpPr>
          <p:cNvPr id="3" name="Content Placeholder 2"/>
          <p:cNvSpPr>
            <a:spLocks noGrp="1"/>
          </p:cNvSpPr>
          <p:nvPr>
            <p:ph idx="1"/>
          </p:nvPr>
        </p:nvSpPr>
        <p:spPr>
          <a:xfrm>
            <a:off x="838200" y="1825625"/>
            <a:ext cx="10515600" cy="3717925"/>
          </a:xfrm>
        </p:spPr>
        <p:txBody>
          <a:bodyPr>
            <a:normAutofit fontScale="85000" lnSpcReduction="20000"/>
          </a:bodyPr>
          <a:lstStyle/>
          <a:p>
            <a:r>
              <a:rPr lang="en-US" dirty="0"/>
              <a:t>Supports, variety of volumetric datasets (DICOMs, and other image stacks, </a:t>
            </a:r>
            <a:r>
              <a:rPr lang="en-US" dirty="0" err="1"/>
              <a:t>Nifti</a:t>
            </a:r>
            <a:r>
              <a:rPr lang="en-US" dirty="0"/>
              <a:t>/Analyze, and many other 3D formats)</a:t>
            </a:r>
          </a:p>
          <a:p>
            <a:r>
              <a:rPr lang="en-US" dirty="0"/>
              <a:t>Supports surface (polygon) models (</a:t>
            </a:r>
            <a:r>
              <a:rPr lang="en-US" dirty="0" err="1"/>
              <a:t>stl</a:t>
            </a:r>
            <a:r>
              <a:rPr lang="en-US" dirty="0"/>
              <a:t>/ply/</a:t>
            </a:r>
            <a:r>
              <a:rPr lang="en-US" dirty="0" err="1"/>
              <a:t>vtk</a:t>
            </a:r>
            <a:r>
              <a:rPr lang="en-US" dirty="0"/>
              <a:t>).</a:t>
            </a:r>
          </a:p>
          <a:p>
            <a:r>
              <a:rPr lang="en-US" dirty="0"/>
              <a:t>Have extensive image processing (filters), image segmentation and registration libraries (both affine and deformable).</a:t>
            </a:r>
          </a:p>
          <a:p>
            <a:r>
              <a:rPr lang="en-US" dirty="0"/>
              <a:t>Very stable core 3D visualization (volume rendering, animation, time-series) functions </a:t>
            </a:r>
          </a:p>
          <a:p>
            <a:r>
              <a:rPr lang="en-US" dirty="0"/>
              <a:t>Ability to make quantitative analysis and plots</a:t>
            </a:r>
          </a:p>
          <a:p>
            <a:r>
              <a:rPr lang="en-US" dirty="0"/>
              <a:t>Extensible through plugins (currently more than 100 different plugins provide functionality in addition to the core features listed above).</a:t>
            </a:r>
          </a:p>
          <a:p>
            <a:r>
              <a:rPr lang="en-US" dirty="0">
                <a:hlinkClick r:id="rId2"/>
              </a:rPr>
              <a:t>http://slicer.org</a:t>
            </a:r>
            <a:r>
              <a:rPr lang="en-US" dirty="0"/>
              <a:t>  and </a:t>
            </a:r>
            <a:r>
              <a:rPr lang="en-US" dirty="0">
                <a:hlinkClick r:id="rId3"/>
              </a:rPr>
              <a:t>https://www.slicer.org/wiki/Documentation/4.6/Extensions</a:t>
            </a:r>
            <a:endParaRPr lang="en-US" dirty="0"/>
          </a:p>
          <a:p>
            <a:endParaRPr lang="en-US" dirty="0"/>
          </a:p>
        </p:txBody>
      </p:sp>
    </p:spTree>
    <p:extLst>
      <p:ext uri="{BB962C8B-B14F-4D97-AF65-F5344CB8AC3E}">
        <p14:creationId xmlns:p14="http://schemas.microsoft.com/office/powerpoint/2010/main" val="3929007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210"/>
            <a:ext cx="10572750" cy="1325563"/>
          </a:xfrm>
        </p:spPr>
        <p:txBody>
          <a:bodyPr/>
          <a:lstStyle/>
          <a:p>
            <a:r>
              <a:rPr lang="en-US" b="1" dirty="0"/>
              <a:t>Benefits of approach:</a:t>
            </a:r>
          </a:p>
        </p:txBody>
      </p:sp>
      <p:sp>
        <p:nvSpPr>
          <p:cNvPr id="3" name="Content Placeholder 2"/>
          <p:cNvSpPr>
            <a:spLocks noGrp="1"/>
          </p:cNvSpPr>
          <p:nvPr>
            <p:ph idx="1"/>
          </p:nvPr>
        </p:nvSpPr>
        <p:spPr>
          <a:xfrm>
            <a:off x="193221" y="914400"/>
            <a:ext cx="5080908" cy="5796643"/>
          </a:xfrm>
        </p:spPr>
        <p:txBody>
          <a:bodyPr>
            <a:normAutofit lnSpcReduction="10000"/>
          </a:bodyPr>
          <a:lstStyle/>
          <a:p>
            <a:r>
              <a:rPr lang="en-US" dirty="0"/>
              <a:t>One platform for retrieval, visualization, annotation (segmentation or measurement) and analysis of specimen data (all within Slicer). </a:t>
            </a:r>
          </a:p>
          <a:p>
            <a:r>
              <a:rPr lang="en-US" dirty="0"/>
              <a:t>Open standards will facilitate easier exchange and collaboration between labs. </a:t>
            </a:r>
          </a:p>
          <a:p>
            <a:r>
              <a:rPr lang="en-US" dirty="0"/>
              <a:t>My lab developed the proof-of-concept in 2014, and has been using in the lab.</a:t>
            </a:r>
          </a:p>
          <a:p>
            <a:r>
              <a:rPr lang="en-US" dirty="0"/>
              <a:t>Maximize return on investment by facilitating easier access to NSF supported biorepositories.</a:t>
            </a:r>
          </a:p>
        </p:txBody>
      </p:sp>
    </p:spTree>
    <p:extLst>
      <p:ext uri="{BB962C8B-B14F-4D97-AF65-F5344CB8AC3E}">
        <p14:creationId xmlns:p14="http://schemas.microsoft.com/office/powerpoint/2010/main" val="3842235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Major goals of the proposed project</a:t>
            </a:r>
          </a:p>
        </p:txBody>
      </p:sp>
      <p:sp>
        <p:nvSpPr>
          <p:cNvPr id="3" name="Content Placeholder 2"/>
          <p:cNvSpPr>
            <a:spLocks noGrp="1"/>
          </p:cNvSpPr>
          <p:nvPr>
            <p:ph idx="1"/>
          </p:nvPr>
        </p:nvSpPr>
        <p:spPr/>
        <p:txBody>
          <a:bodyPr>
            <a:normAutofit/>
          </a:bodyPr>
          <a:lstStyle/>
          <a:p>
            <a:r>
              <a:rPr lang="en-US" b="1" dirty="0"/>
              <a:t>AIM 1.</a:t>
            </a:r>
            <a:r>
              <a:rPr lang="en-US" dirty="0"/>
              <a:t> Develop a geometric morphometric (Procrustes) analysis toolkit for Slicer and distribute via the extension manager. This will support both 3D data, as well as 2D (e.g. pictures of fly wings, leaves </a:t>
            </a:r>
            <a:r>
              <a:rPr lang="en-US" dirty="0" err="1"/>
              <a:t>etc</a:t>
            </a:r>
            <a:r>
              <a:rPr lang="en-US" dirty="0"/>
              <a:t>) which is the bulk of the data stored in biorepositories.</a:t>
            </a:r>
          </a:p>
          <a:p>
            <a:r>
              <a:rPr lang="en-US" b="1" dirty="0"/>
              <a:t>AIM 2.</a:t>
            </a:r>
            <a:r>
              <a:rPr lang="en-US" dirty="0"/>
              <a:t> Develop an </a:t>
            </a:r>
            <a:r>
              <a:rPr lang="en-US" b="1" dirty="0"/>
              <a:t>aggregate data mart</a:t>
            </a:r>
            <a:r>
              <a:rPr lang="en-US" dirty="0"/>
              <a:t> (</a:t>
            </a:r>
            <a:r>
              <a:rPr lang="en-US" b="1" dirty="0" err="1"/>
              <a:t>MorphMart</a:t>
            </a:r>
            <a:r>
              <a:rPr lang="en-US" dirty="0"/>
              <a:t>) within Slicer so that users have one user interface to obtain data from public repositories (collaboration </a:t>
            </a:r>
            <a:r>
              <a:rPr lang="en-US" dirty="0" err="1"/>
              <a:t>MorphoSource</a:t>
            </a:r>
            <a:r>
              <a:rPr lang="en-US" dirty="0"/>
              <a:t>, </a:t>
            </a:r>
            <a:r>
              <a:rPr lang="en-US" dirty="0" err="1"/>
              <a:t>DigiMorph</a:t>
            </a:r>
            <a:r>
              <a:rPr lang="en-US" dirty="0"/>
              <a:t>, </a:t>
            </a:r>
            <a:r>
              <a:rPr lang="en-US" dirty="0" err="1"/>
              <a:t>etc</a:t>
            </a:r>
            <a:r>
              <a:rPr lang="en-US" dirty="0"/>
              <a:t>). </a:t>
            </a:r>
          </a:p>
          <a:p>
            <a:r>
              <a:rPr lang="en-US" b="1" dirty="0"/>
              <a:t>AIM 3.</a:t>
            </a:r>
            <a:r>
              <a:rPr lang="en-US" dirty="0"/>
              <a:t> </a:t>
            </a:r>
            <a:r>
              <a:rPr lang="en-US" b="1" dirty="0"/>
              <a:t>Dissemination</a:t>
            </a:r>
            <a:r>
              <a:rPr lang="en-US" dirty="0"/>
              <a:t>: Organize workshops for best practices in image processing and visualization of volumetric 3D data, geometric </a:t>
            </a:r>
            <a:r>
              <a:rPr lang="en-US" dirty="0" err="1"/>
              <a:t>morphometrics</a:t>
            </a:r>
            <a:r>
              <a:rPr lang="en-US" dirty="0"/>
              <a:t>, and analysis through the developed toolkit. </a:t>
            </a:r>
          </a:p>
        </p:txBody>
      </p:sp>
    </p:spTree>
    <p:extLst>
      <p:ext uri="{BB962C8B-B14F-4D97-AF65-F5344CB8AC3E}">
        <p14:creationId xmlns:p14="http://schemas.microsoft.com/office/powerpoint/2010/main" val="2042117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23" y="0"/>
            <a:ext cx="10515600" cy="1325563"/>
          </a:xfrm>
        </p:spPr>
        <p:txBody>
          <a:bodyPr/>
          <a:lstStyle/>
          <a:p>
            <a:pPr algn="ctr"/>
            <a:r>
              <a:rPr lang="en-US" b="1" dirty="0"/>
              <a:t>Benefit of open-source development</a:t>
            </a:r>
          </a:p>
        </p:txBody>
      </p:sp>
      <p:sp>
        <p:nvSpPr>
          <p:cNvPr id="3" name="Content Placeholder 2"/>
          <p:cNvSpPr>
            <a:spLocks noGrp="1"/>
          </p:cNvSpPr>
          <p:nvPr>
            <p:ph idx="1"/>
          </p:nvPr>
        </p:nvSpPr>
        <p:spPr>
          <a:xfrm>
            <a:off x="813318" y="1043598"/>
            <a:ext cx="10515600" cy="5713241"/>
          </a:xfrm>
        </p:spPr>
        <p:txBody>
          <a:bodyPr>
            <a:noAutofit/>
          </a:bodyPr>
          <a:lstStyle/>
          <a:p>
            <a:r>
              <a:rPr lang="en-US" sz="2400" dirty="0"/>
              <a:t>While there are currently open source tools to analyze landmark data (as extensions of R statistical analysis package), there is none for generalized data collection. </a:t>
            </a:r>
          </a:p>
          <a:p>
            <a:r>
              <a:rPr lang="en-US" sz="2400" dirty="0"/>
              <a:t>Available free academic software are: TPS suite (Jim </a:t>
            </a:r>
            <a:r>
              <a:rPr lang="en-US" sz="2400" dirty="0" err="1"/>
              <a:t>Rolhf</a:t>
            </a:r>
            <a:r>
              <a:rPr lang="en-US" sz="2400" dirty="0"/>
              <a:t> at Stony Brook), Morpheus et al. (Dennis Slice, FSU), IDAV Landmark editor (UC Davis, no longer available via website). None of them are open source. One R package, </a:t>
            </a:r>
            <a:r>
              <a:rPr lang="en-US" sz="2400" dirty="0" err="1"/>
              <a:t>StereoMorph</a:t>
            </a:r>
            <a:r>
              <a:rPr lang="en-US" sz="2400" dirty="0"/>
              <a:t>, allows users to collect 3D landmarks and curves from objects using digital cameras</a:t>
            </a:r>
          </a:p>
          <a:p>
            <a:r>
              <a:rPr lang="en-US" sz="2400" dirty="0"/>
              <a:t>In the event of loss of funding, or the developer losing interest (or the ability) in maintaining the software, there is nothing for community to keep the software up-to-date (or even available as-is, as seen by IDAV Landmark Editor). In open-source model, even if the core development group loose funding, disband or change focus, the community have access the full source code and any one else can pick up the development or maintain as it is in perpetuity.</a:t>
            </a:r>
          </a:p>
          <a:p>
            <a:r>
              <a:rPr lang="en-US" sz="2400" dirty="0"/>
              <a:t>It is particularly appealing for publicly funded projects. Extensive being used in biomedical imaging.</a:t>
            </a:r>
          </a:p>
        </p:txBody>
      </p:sp>
    </p:spTree>
    <p:extLst>
      <p:ext uri="{BB962C8B-B14F-4D97-AF65-F5344CB8AC3E}">
        <p14:creationId xmlns:p14="http://schemas.microsoft.com/office/powerpoint/2010/main" val="635475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838"/>
            <a:ext cx="12192000" cy="1325563"/>
          </a:xfrm>
        </p:spPr>
        <p:txBody>
          <a:bodyPr/>
          <a:lstStyle/>
          <a:p>
            <a:r>
              <a:rPr lang="en-US" b="1" dirty="0"/>
              <a:t>Common Data format: Nearly Raw Raster Data (NRRD)</a:t>
            </a:r>
          </a:p>
        </p:txBody>
      </p:sp>
      <p:sp>
        <p:nvSpPr>
          <p:cNvPr id="3" name="Content Placeholder 2"/>
          <p:cNvSpPr>
            <a:spLocks noGrp="1"/>
          </p:cNvSpPr>
          <p:nvPr>
            <p:ph idx="1"/>
          </p:nvPr>
        </p:nvSpPr>
        <p:spPr>
          <a:xfrm>
            <a:off x="261256" y="1527401"/>
            <a:ext cx="7568293" cy="4931229"/>
          </a:xfrm>
        </p:spPr>
        <p:txBody>
          <a:bodyPr>
            <a:normAutofit fontScale="70000" lnSpcReduction="20000"/>
          </a:bodyPr>
          <a:lstStyle/>
          <a:p>
            <a:r>
              <a:rPr lang="en-US" dirty="0"/>
              <a:t>NRRD provides abstractions to define: resolution, coordinate system, space origins and directions for the image data (whether it is 2D, 3D or 4D). </a:t>
            </a:r>
            <a:r>
              <a:rPr lang="en-US" dirty="0">
                <a:hlinkClick r:id="rId2"/>
              </a:rPr>
              <a:t>http://teem.sourceforge.net/nrrd/</a:t>
            </a:r>
            <a:endParaRPr lang="en-US" dirty="0"/>
          </a:p>
          <a:p>
            <a:r>
              <a:rPr lang="en-US" dirty="0"/>
              <a:t>Additional project specific data fields can be added. An example of NRRD data description is on the right (project specific meta data prefixed by #) </a:t>
            </a:r>
          </a:p>
          <a:p>
            <a:r>
              <a:rPr lang="en-US" dirty="0"/>
              <a:t>Our goal is to provide raw volumetric data in a consistent manner, so that mirroring (incorrect coordinate system description) or deformation of specimen (incorrect specified aspect ratios, or voxel dimensions) is not encountered and correct quantitative information can be extracted and retained.</a:t>
            </a:r>
          </a:p>
          <a:p>
            <a:r>
              <a:rPr lang="en-US" dirty="0"/>
              <a:t>While 3D surface models (</a:t>
            </a:r>
            <a:r>
              <a:rPr lang="en-US" dirty="0" err="1"/>
              <a:t>stl</a:t>
            </a:r>
            <a:r>
              <a:rPr lang="en-US" dirty="0"/>
              <a:t>/ply/</a:t>
            </a:r>
            <a:r>
              <a:rPr lang="en-US" dirty="0" err="1"/>
              <a:t>vrmls</a:t>
            </a:r>
            <a:r>
              <a:rPr lang="en-US" dirty="0"/>
              <a:t> </a:t>
            </a:r>
            <a:r>
              <a:rPr lang="en-US" dirty="0" err="1"/>
              <a:t>etc</a:t>
            </a:r>
            <a:r>
              <a:rPr lang="en-US" dirty="0"/>
              <a:t>) provide a convenient modality for the end user</a:t>
            </a:r>
            <a:r>
              <a:rPr lang="en-US"/>
              <a:t>, certain assumptions </a:t>
            </a:r>
            <a:r>
              <a:rPr lang="en-US" dirty="0"/>
              <a:t>go into converting a volumetric image data to a surface model (e.g. a threshold that will give a smooth cranial surface is not necessarily the same threshold that will enable a user to extract intricate </a:t>
            </a:r>
            <a:r>
              <a:rPr lang="en-US" dirty="0" err="1"/>
              <a:t>turbitane</a:t>
            </a:r>
            <a:r>
              <a:rPr lang="en-US" dirty="0"/>
              <a:t> bones, or middle ear </a:t>
            </a:r>
            <a:r>
              <a:rPr lang="en-US" dirty="0" err="1"/>
              <a:t>ossicles</a:t>
            </a:r>
            <a:r>
              <a:rPr lang="en-US" dirty="0"/>
              <a:t> of a skull). This is should be determined by the specific question and is best left to the individual investigator. Hence, the image data should be retained.</a:t>
            </a:r>
          </a:p>
          <a:p>
            <a:r>
              <a:rPr lang="en-US" dirty="0"/>
              <a:t>Our workshops will cover topics related to these issues.</a:t>
            </a:r>
          </a:p>
        </p:txBody>
      </p:sp>
      <p:sp>
        <p:nvSpPr>
          <p:cNvPr id="7" name="TextBox 6"/>
          <p:cNvSpPr txBox="1"/>
          <p:nvPr/>
        </p:nvSpPr>
        <p:spPr>
          <a:xfrm>
            <a:off x="8196943" y="1527401"/>
            <a:ext cx="3486150" cy="4093428"/>
          </a:xfrm>
          <a:prstGeom prst="rect">
            <a:avLst/>
          </a:prstGeom>
          <a:noFill/>
        </p:spPr>
        <p:txBody>
          <a:bodyPr wrap="square" rtlCol="0">
            <a:spAutoFit/>
          </a:bodyPr>
          <a:lstStyle/>
          <a:p>
            <a:r>
              <a:rPr lang="en-US" sz="1000" b="1" dirty="0"/>
              <a:t>NRRD0004</a:t>
            </a:r>
          </a:p>
          <a:p>
            <a:r>
              <a:rPr lang="en-US" sz="1000" b="1" dirty="0"/>
              <a:t>content: Skull CT</a:t>
            </a:r>
          </a:p>
          <a:p>
            <a:r>
              <a:rPr lang="en-US" sz="1000" b="1" dirty="0"/>
              <a:t># Specimen No: 627546 </a:t>
            </a:r>
          </a:p>
          <a:p>
            <a:r>
              <a:rPr lang="en-US" sz="1000" b="1" dirty="0"/>
              <a:t># Institution: USNM</a:t>
            </a:r>
          </a:p>
          <a:p>
            <a:r>
              <a:rPr lang="en-US" sz="1000" b="1" dirty="0"/>
              <a:t># Genus: Homo</a:t>
            </a:r>
          </a:p>
          <a:p>
            <a:r>
              <a:rPr lang="en-US" sz="1000" b="1" dirty="0"/>
              <a:t># Species: sapiens</a:t>
            </a:r>
          </a:p>
          <a:p>
            <a:r>
              <a:rPr lang="en-US" sz="1000" b="1" dirty="0"/>
              <a:t># Specimen DOI/URL: where data is stored/downloaded</a:t>
            </a:r>
          </a:p>
          <a:p>
            <a:r>
              <a:rPr lang="en-US" sz="1000" b="1" dirty="0"/>
              <a:t>dimension: 3</a:t>
            </a:r>
          </a:p>
          <a:p>
            <a:r>
              <a:rPr lang="en-US" sz="1000" b="1" dirty="0"/>
              <a:t>type: short</a:t>
            </a:r>
          </a:p>
          <a:p>
            <a:r>
              <a:rPr lang="en-US" sz="1000" b="1" dirty="0"/>
              <a:t>Space: RAS</a:t>
            </a:r>
          </a:p>
          <a:p>
            <a:r>
              <a:rPr lang="en-US" sz="1000" b="1" dirty="0"/>
              <a:t>Space Directions: (0.5, 0, 0) (0, 0.5, 0) (0, 0, 1)</a:t>
            </a:r>
          </a:p>
          <a:p>
            <a:r>
              <a:rPr lang="en-US" sz="1000" b="1" dirty="0"/>
              <a:t>sizes: 512 512 256</a:t>
            </a:r>
          </a:p>
          <a:p>
            <a:r>
              <a:rPr lang="en-US" sz="1000" b="1" dirty="0"/>
              <a:t>data file: ./USNM627546_Skull_CT.raw.gz</a:t>
            </a:r>
          </a:p>
          <a:p>
            <a:r>
              <a:rPr lang="en-US" sz="1000" b="1" dirty="0"/>
              <a:t>encoding: </a:t>
            </a:r>
            <a:r>
              <a:rPr lang="en-US" sz="1000" b="1" dirty="0" err="1"/>
              <a:t>gzip</a:t>
            </a:r>
            <a:endParaRPr lang="en-US" sz="1000" b="1" dirty="0"/>
          </a:p>
          <a:p>
            <a:endParaRPr lang="en-US" sz="1000" dirty="0"/>
          </a:p>
          <a:p>
            <a:r>
              <a:rPr lang="en-US" sz="1000" dirty="0"/>
              <a:t>##########</a:t>
            </a:r>
          </a:p>
          <a:p>
            <a:r>
              <a:rPr lang="en-US" sz="1000" dirty="0"/>
              <a:t>This NRRD header data explicitly specifies that this is a 3D scan with X Y and Z dimensions of 512, 512, 256 voxel. Has reference coordinate system as (Right Anterior Superior, i.e. where the origin of the dataset is). The type of the voxels are short integer (16 Bit integer), voxel spacing is 0.5mm in XY dimensions and 1.0mm in  Z dimensions. Actual image data is specified explicitly and NRRD supports a variety of compression and encoding schemes (DICOMS, PNG/TIFF sequences, and other data formats). </a:t>
            </a:r>
          </a:p>
        </p:txBody>
      </p:sp>
    </p:spTree>
    <p:extLst>
      <p:ext uri="{BB962C8B-B14F-4D97-AF65-F5344CB8AC3E}">
        <p14:creationId xmlns:p14="http://schemas.microsoft.com/office/powerpoint/2010/main" val="1164895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BE46-6263-4339-B65D-D86A39F4CC61}"/>
              </a:ext>
            </a:extLst>
          </p:cNvPr>
          <p:cNvSpPr>
            <a:spLocks noGrp="1"/>
          </p:cNvSpPr>
          <p:nvPr>
            <p:ph type="title"/>
          </p:nvPr>
        </p:nvSpPr>
        <p:spPr>
          <a:xfrm>
            <a:off x="838200" y="365126"/>
            <a:ext cx="10515600" cy="758280"/>
          </a:xfrm>
        </p:spPr>
        <p:txBody>
          <a:bodyPr>
            <a:normAutofit/>
          </a:bodyPr>
          <a:lstStyle/>
          <a:p>
            <a:pPr algn="ctr"/>
            <a:r>
              <a:rPr lang="en-US" i="1" dirty="0" err="1"/>
              <a:t>Anatoliadelphys</a:t>
            </a:r>
            <a:r>
              <a:rPr lang="en-US" i="1" dirty="0"/>
              <a:t> </a:t>
            </a:r>
            <a:r>
              <a:rPr lang="en-US" i="1" dirty="0" err="1"/>
              <a:t>maasae</a:t>
            </a:r>
            <a:endParaRPr lang="en-US" i="1" dirty="0"/>
          </a:p>
        </p:txBody>
      </p:sp>
      <p:pic>
        <p:nvPicPr>
          <p:cNvPr id="4" name="Content Placeholder 3">
            <a:extLst>
              <a:ext uri="{FF2B5EF4-FFF2-40B4-BE49-F238E27FC236}">
                <a16:creationId xmlns:a16="http://schemas.microsoft.com/office/drawing/2014/main" id="{F226E47B-4811-4914-B4F7-5FAC2F165961}"/>
              </a:ext>
            </a:extLst>
          </p:cNvPr>
          <p:cNvPicPr>
            <a:picLocks noGrp="1" noChangeAspect="1"/>
          </p:cNvPicPr>
          <p:nvPr>
            <p:ph idx="1"/>
          </p:nvPr>
        </p:nvPicPr>
        <p:blipFill>
          <a:blip r:embed="rId3"/>
          <a:stretch>
            <a:fillRect/>
          </a:stretch>
        </p:blipFill>
        <p:spPr>
          <a:xfrm>
            <a:off x="659808" y="1175875"/>
            <a:ext cx="3761424" cy="5040821"/>
          </a:xfrm>
          <a:prstGeom prst="rect">
            <a:avLst/>
          </a:prstGeom>
        </p:spPr>
      </p:pic>
      <p:pic>
        <p:nvPicPr>
          <p:cNvPr id="7" name="Picture 6" descr="A small brown animal&#10;&#10;Description automatically generated">
            <a:extLst>
              <a:ext uri="{FF2B5EF4-FFF2-40B4-BE49-F238E27FC236}">
                <a16:creationId xmlns:a16="http://schemas.microsoft.com/office/drawing/2014/main" id="{C001B743-9496-44D9-8BD8-FED689B51B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2975" y="1251075"/>
            <a:ext cx="3391569" cy="2269879"/>
          </a:xfrm>
          <a:prstGeom prst="rect">
            <a:avLst/>
          </a:prstGeom>
        </p:spPr>
      </p:pic>
      <p:grpSp>
        <p:nvGrpSpPr>
          <p:cNvPr id="17" name="Group 16">
            <a:extLst>
              <a:ext uri="{FF2B5EF4-FFF2-40B4-BE49-F238E27FC236}">
                <a16:creationId xmlns:a16="http://schemas.microsoft.com/office/drawing/2014/main" id="{590D29BF-C60A-4B7F-A805-E2AE958835CA}"/>
              </a:ext>
            </a:extLst>
          </p:cNvPr>
          <p:cNvGrpSpPr/>
          <p:nvPr/>
        </p:nvGrpSpPr>
        <p:grpSpPr>
          <a:xfrm>
            <a:off x="5687186" y="4605977"/>
            <a:ext cx="5493042" cy="1440193"/>
            <a:chOff x="6039150" y="4166732"/>
            <a:chExt cx="5493042" cy="1440193"/>
          </a:xfrm>
        </p:grpSpPr>
        <p:grpSp>
          <p:nvGrpSpPr>
            <p:cNvPr id="8" name="Group 22">
              <a:extLst>
                <a:ext uri="{FF2B5EF4-FFF2-40B4-BE49-F238E27FC236}">
                  <a16:creationId xmlns:a16="http://schemas.microsoft.com/office/drawing/2014/main" id="{5170F909-D85C-412A-A78E-2F65ADB3E33E}"/>
                </a:ext>
              </a:extLst>
            </p:cNvPr>
            <p:cNvGrpSpPr>
              <a:grpSpLocks/>
            </p:cNvGrpSpPr>
            <p:nvPr/>
          </p:nvGrpSpPr>
          <p:grpSpPr bwMode="auto">
            <a:xfrm>
              <a:off x="6039150" y="4166732"/>
              <a:ext cx="5314650" cy="1217479"/>
              <a:chOff x="3662" y="2655"/>
              <a:chExt cx="3831" cy="777"/>
            </a:xfrm>
          </p:grpSpPr>
          <p:graphicFrame>
            <p:nvGraphicFramePr>
              <p:cNvPr id="9" name="Object 9">
                <a:extLst>
                  <a:ext uri="{FF2B5EF4-FFF2-40B4-BE49-F238E27FC236}">
                    <a16:creationId xmlns:a16="http://schemas.microsoft.com/office/drawing/2014/main" id="{6AED6907-FEA9-4740-A078-3A2D1C124F07}"/>
                  </a:ext>
                </a:extLst>
              </p:cNvPr>
              <p:cNvGraphicFramePr>
                <a:graphicFrameLocks noChangeAspect="1"/>
              </p:cNvGraphicFramePr>
              <p:nvPr/>
            </p:nvGraphicFramePr>
            <p:xfrm>
              <a:off x="4965" y="2655"/>
              <a:ext cx="1264" cy="773"/>
            </p:xfrm>
            <a:graphic>
              <a:graphicData uri="http://schemas.openxmlformats.org/presentationml/2006/ole">
                <mc:AlternateContent xmlns:mc="http://schemas.openxmlformats.org/markup-compatibility/2006">
                  <mc:Choice xmlns:v="urn:schemas-microsoft-com:vml" Requires="v">
                    <p:oleObj spid="_x0000_s1032" name="Image" r:id="rId5" imgW="4096520" imgH="2505143" progId="Photoshop.Image.9">
                      <p:embed/>
                    </p:oleObj>
                  </mc:Choice>
                  <mc:Fallback>
                    <p:oleObj name="Image" r:id="rId5" imgW="4096520" imgH="2505143" progId="Photoshop.Image.9">
                      <p:embed/>
                      <p:pic>
                        <p:nvPicPr>
                          <p:cNvPr id="9" name="Object 9">
                            <a:extLst>
                              <a:ext uri="{FF2B5EF4-FFF2-40B4-BE49-F238E27FC236}">
                                <a16:creationId xmlns:a16="http://schemas.microsoft.com/office/drawing/2014/main" id="{6AED6907-FEA9-4740-A078-3A2D1C124F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 y="2655"/>
                            <a:ext cx="1264" cy="773"/>
                          </a:xfrm>
                          <a:prstGeom prst="rect">
                            <a:avLst/>
                          </a:prstGeom>
                          <a:noFill/>
                          <a:ln>
                            <a:noFill/>
                          </a:ln>
                          <a:effectLst/>
                        </p:spPr>
                      </p:pic>
                    </p:oleObj>
                  </mc:Fallback>
                </mc:AlternateContent>
              </a:graphicData>
            </a:graphic>
          </p:graphicFrame>
          <p:graphicFrame>
            <p:nvGraphicFramePr>
              <p:cNvPr id="10" name="Object 13">
                <a:extLst>
                  <a:ext uri="{FF2B5EF4-FFF2-40B4-BE49-F238E27FC236}">
                    <a16:creationId xmlns:a16="http://schemas.microsoft.com/office/drawing/2014/main" id="{70733E14-56C8-476D-8191-35DB8CF50A1C}"/>
                  </a:ext>
                </a:extLst>
              </p:cNvPr>
              <p:cNvGraphicFramePr>
                <a:graphicFrameLocks noChangeAspect="1"/>
              </p:cNvGraphicFramePr>
              <p:nvPr/>
            </p:nvGraphicFramePr>
            <p:xfrm>
              <a:off x="3662" y="2655"/>
              <a:ext cx="1303" cy="763"/>
            </p:xfrm>
            <a:graphic>
              <a:graphicData uri="http://schemas.openxmlformats.org/presentationml/2006/ole">
                <mc:AlternateContent xmlns:mc="http://schemas.openxmlformats.org/markup-compatibility/2006">
                  <mc:Choice xmlns:v="urn:schemas-microsoft-com:vml" Requires="v">
                    <p:oleObj spid="_x0000_s1033" name="Image" r:id="rId7" imgW="3186286" imgH="1865143" progId="Photoshop.Image.9">
                      <p:embed/>
                    </p:oleObj>
                  </mc:Choice>
                  <mc:Fallback>
                    <p:oleObj name="Image" r:id="rId7" imgW="3186286" imgH="1865143" progId="Photoshop.Image.9">
                      <p:embed/>
                      <p:pic>
                        <p:nvPicPr>
                          <p:cNvPr id="10" name="Object 13">
                            <a:extLst>
                              <a:ext uri="{FF2B5EF4-FFF2-40B4-BE49-F238E27FC236}">
                                <a16:creationId xmlns:a16="http://schemas.microsoft.com/office/drawing/2014/main" id="{70733E14-56C8-476D-8191-35DB8CF50A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2" y="2655"/>
                            <a:ext cx="1303" cy="763"/>
                          </a:xfrm>
                          <a:prstGeom prst="rect">
                            <a:avLst/>
                          </a:prstGeom>
                          <a:noFill/>
                          <a:ln>
                            <a:noFill/>
                          </a:ln>
                          <a:effectLst/>
                        </p:spPr>
                      </p:pic>
                    </p:oleObj>
                  </mc:Fallback>
                </mc:AlternateContent>
              </a:graphicData>
            </a:graphic>
          </p:graphicFrame>
          <p:graphicFrame>
            <p:nvGraphicFramePr>
              <p:cNvPr id="11" name="Object 18">
                <a:extLst>
                  <a:ext uri="{FF2B5EF4-FFF2-40B4-BE49-F238E27FC236}">
                    <a16:creationId xmlns:a16="http://schemas.microsoft.com/office/drawing/2014/main" id="{149185F5-F41D-4578-AEAB-7EDEF06B3DF9}"/>
                  </a:ext>
                </a:extLst>
              </p:cNvPr>
              <p:cNvGraphicFramePr>
                <a:graphicFrameLocks noChangeAspect="1"/>
              </p:cNvGraphicFramePr>
              <p:nvPr/>
            </p:nvGraphicFramePr>
            <p:xfrm>
              <a:off x="6229" y="2655"/>
              <a:ext cx="1264" cy="777"/>
            </p:xfrm>
            <a:graphic>
              <a:graphicData uri="http://schemas.openxmlformats.org/presentationml/2006/ole">
                <mc:AlternateContent xmlns:mc="http://schemas.openxmlformats.org/markup-compatibility/2006">
                  <mc:Choice xmlns:v="urn:schemas-microsoft-com:vml" Requires="v">
                    <p:oleObj spid="_x0000_s1034" name="Image" r:id="rId9" imgW="4059944" imgH="2496317" progId="Photoshop.Image.9">
                      <p:embed/>
                    </p:oleObj>
                  </mc:Choice>
                  <mc:Fallback>
                    <p:oleObj name="Image" r:id="rId9" imgW="4059944" imgH="2496317" progId="Photoshop.Image.9">
                      <p:embed/>
                      <p:pic>
                        <p:nvPicPr>
                          <p:cNvPr id="11" name="Object 18">
                            <a:extLst>
                              <a:ext uri="{FF2B5EF4-FFF2-40B4-BE49-F238E27FC236}">
                                <a16:creationId xmlns:a16="http://schemas.microsoft.com/office/drawing/2014/main" id="{149185F5-F41D-4578-AEAB-7EDEF06B3D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9" y="2655"/>
                            <a:ext cx="1264" cy="777"/>
                          </a:xfrm>
                          <a:prstGeom prst="rect">
                            <a:avLst/>
                          </a:prstGeom>
                          <a:noFill/>
                          <a:ln>
                            <a:noFill/>
                          </a:ln>
                          <a:effectLst/>
                        </p:spPr>
                      </p:pic>
                    </p:oleObj>
                  </mc:Fallback>
                </mc:AlternateContent>
              </a:graphicData>
            </a:graphic>
          </p:graphicFrame>
        </p:grpSp>
        <p:sp>
          <p:nvSpPr>
            <p:cNvPr id="12" name="Text Box 20">
              <a:extLst>
                <a:ext uri="{FF2B5EF4-FFF2-40B4-BE49-F238E27FC236}">
                  <a16:creationId xmlns:a16="http://schemas.microsoft.com/office/drawing/2014/main" id="{320A4DB8-5DD4-44D7-91B0-5CAB48B4AB3D}"/>
                </a:ext>
              </a:extLst>
            </p:cNvPr>
            <p:cNvSpPr txBox="1">
              <a:spLocks noChangeArrowheads="1"/>
            </p:cNvSpPr>
            <p:nvPr/>
          </p:nvSpPr>
          <p:spPr bwMode="auto">
            <a:xfrm>
              <a:off x="6655392" y="5362450"/>
              <a:ext cx="4876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dirty="0" err="1"/>
                <a:t>Woodburne</a:t>
              </a:r>
              <a:r>
                <a:rPr lang="en-US" altLang="en-US" sz="1000" dirty="0"/>
                <a:t> et al. 1987. New Miocene ringtail possums from South Australia</a:t>
              </a:r>
            </a:p>
          </p:txBody>
        </p:sp>
      </p:grpSp>
      <p:sp>
        <p:nvSpPr>
          <p:cNvPr id="14" name="Arrow: Right 13">
            <a:extLst>
              <a:ext uri="{FF2B5EF4-FFF2-40B4-BE49-F238E27FC236}">
                <a16:creationId xmlns:a16="http://schemas.microsoft.com/office/drawing/2014/main" id="{35CE8943-8049-40E6-B36F-A25F8199C326}"/>
              </a:ext>
            </a:extLst>
          </p:cNvPr>
          <p:cNvSpPr/>
          <p:nvPr/>
        </p:nvSpPr>
        <p:spPr>
          <a:xfrm>
            <a:off x="8037597" y="2343151"/>
            <a:ext cx="396110" cy="13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1176A765-E983-49D0-8D80-96918E1D1D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795349" y="1244105"/>
            <a:ext cx="3115844" cy="2336883"/>
          </a:xfrm>
          <a:prstGeom prst="rect">
            <a:avLst/>
          </a:prstGeom>
          <a:solidFill>
            <a:schemeClr val="tx1">
              <a:alpha val="19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a:extLst>
              <a:ext uri="{FF2B5EF4-FFF2-40B4-BE49-F238E27FC236}">
                <a16:creationId xmlns:a16="http://schemas.microsoft.com/office/drawing/2014/main" id="{F59F080D-4D0D-4220-9E64-877B2A988CDE}"/>
              </a:ext>
            </a:extLst>
          </p:cNvPr>
          <p:cNvSpPr/>
          <p:nvPr/>
        </p:nvSpPr>
        <p:spPr>
          <a:xfrm>
            <a:off x="5907470" y="3273211"/>
            <a:ext cx="2066925" cy="307777"/>
          </a:xfrm>
          <a:prstGeom prst="rect">
            <a:avLst/>
          </a:prstGeom>
        </p:spPr>
        <p:txBody>
          <a:bodyPr wrap="square">
            <a:spAutoFit/>
          </a:bodyPr>
          <a:lstStyle/>
          <a:p>
            <a:pPr>
              <a:spcBef>
                <a:spcPct val="50000"/>
              </a:spcBef>
            </a:pPr>
            <a:r>
              <a:rPr lang="en-US" altLang="en-US" sz="1400" dirty="0"/>
              <a:t>Illustration by Coco </a:t>
            </a:r>
            <a:r>
              <a:rPr lang="en-US" altLang="en-US" sz="1400" dirty="0" err="1"/>
              <a:t>Kishi</a:t>
            </a:r>
            <a:endParaRPr lang="en-US" altLang="en-US" sz="1400" dirty="0"/>
          </a:p>
        </p:txBody>
      </p:sp>
      <p:sp>
        <p:nvSpPr>
          <p:cNvPr id="19" name="Rectangle 18">
            <a:extLst>
              <a:ext uri="{FF2B5EF4-FFF2-40B4-BE49-F238E27FC236}">
                <a16:creationId xmlns:a16="http://schemas.microsoft.com/office/drawing/2014/main" id="{17704313-B014-4939-AD7D-7CBAB021018A}"/>
              </a:ext>
            </a:extLst>
          </p:cNvPr>
          <p:cNvSpPr/>
          <p:nvPr/>
        </p:nvSpPr>
        <p:spPr>
          <a:xfrm>
            <a:off x="9204316" y="3494734"/>
            <a:ext cx="2401216" cy="307777"/>
          </a:xfrm>
          <a:prstGeom prst="rect">
            <a:avLst/>
          </a:prstGeom>
        </p:spPr>
        <p:txBody>
          <a:bodyPr wrap="square">
            <a:spAutoFit/>
          </a:bodyPr>
          <a:lstStyle/>
          <a:p>
            <a:pPr>
              <a:spcBef>
                <a:spcPct val="50000"/>
              </a:spcBef>
            </a:pPr>
            <a:r>
              <a:rPr lang="en-US" sz="1400" dirty="0"/>
              <a:t>Illustration by Peter Schouten</a:t>
            </a:r>
            <a:endParaRPr lang="en-US" altLang="en-US" sz="1400" dirty="0"/>
          </a:p>
        </p:txBody>
      </p:sp>
    </p:spTree>
    <p:extLst>
      <p:ext uri="{BB962C8B-B14F-4D97-AF65-F5344CB8AC3E}">
        <p14:creationId xmlns:p14="http://schemas.microsoft.com/office/powerpoint/2010/main" val="833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organization</a:t>
            </a:r>
          </a:p>
        </p:txBody>
      </p:sp>
      <p:sp>
        <p:nvSpPr>
          <p:cNvPr id="3" name="Content Placeholder 2"/>
          <p:cNvSpPr>
            <a:spLocks noGrp="1"/>
          </p:cNvSpPr>
          <p:nvPr>
            <p:ph idx="1"/>
          </p:nvPr>
        </p:nvSpPr>
        <p:spPr>
          <a:xfrm>
            <a:off x="838200" y="1453244"/>
            <a:ext cx="10515600" cy="5290456"/>
          </a:xfrm>
        </p:spPr>
        <p:txBody>
          <a:bodyPr>
            <a:normAutofit fontScale="92500" lnSpcReduction="20000"/>
          </a:bodyPr>
          <a:lstStyle/>
          <a:p>
            <a:pPr marL="0" indent="0">
              <a:buNone/>
            </a:pPr>
            <a:r>
              <a:rPr lang="en-US" b="1" dirty="0"/>
              <a:t>Maga lab (at Seattle </a:t>
            </a:r>
            <a:r>
              <a:rPr lang="en-US" b="1" dirty="0" err="1"/>
              <a:t>Childrens</a:t>
            </a:r>
            <a:r>
              <a:rPr lang="en-US" b="1" dirty="0"/>
              <a:t>):</a:t>
            </a:r>
            <a:r>
              <a:rPr lang="en-US" dirty="0"/>
              <a:t> Core development of </a:t>
            </a:r>
            <a:r>
              <a:rPr lang="en-US" dirty="0" err="1"/>
              <a:t>morphometrics</a:t>
            </a:r>
            <a:r>
              <a:rPr lang="en-US" dirty="0"/>
              <a:t> and data retrieval, landmark push toolkit. Also will support hubs for batch data conversion (to provide unified data structure and file format among sites). Main project hub (PI and full-time salary for professional programmer or equivalent)</a:t>
            </a:r>
          </a:p>
          <a:p>
            <a:pPr marL="0" indent="0">
              <a:buNone/>
            </a:pPr>
            <a:r>
              <a:rPr lang="en-US" b="1" dirty="0"/>
              <a:t>Off-sites (</a:t>
            </a:r>
            <a:r>
              <a:rPr lang="en-US" b="1" dirty="0" err="1"/>
              <a:t>MorphoSource</a:t>
            </a:r>
            <a:r>
              <a:rPr lang="en-US" b="1" dirty="0"/>
              <a:t>, </a:t>
            </a:r>
            <a:r>
              <a:rPr lang="en-US" b="1" dirty="0" err="1"/>
              <a:t>DigiMorph</a:t>
            </a:r>
            <a:r>
              <a:rPr lang="en-US" b="1" dirty="0"/>
              <a:t>, </a:t>
            </a:r>
            <a:r>
              <a:rPr lang="en-US" b="1" dirty="0" err="1"/>
              <a:t>etc</a:t>
            </a:r>
            <a:r>
              <a:rPr lang="en-US" b="1" dirty="0"/>
              <a:t>…):</a:t>
            </a:r>
            <a:r>
              <a:rPr lang="en-US" dirty="0"/>
              <a:t> Implement the APIs and</a:t>
            </a:r>
            <a:r>
              <a:rPr lang="en-US" b="1" dirty="0"/>
              <a:t> </a:t>
            </a:r>
            <a:r>
              <a:rPr lang="en-US" dirty="0"/>
              <a:t>instrumentation necessary on their backend to support data retrieval within the Slicer module (each site is likely to factor in some personnel effort to redesigning the data backend). </a:t>
            </a:r>
          </a:p>
          <a:p>
            <a:pPr marL="0" indent="0">
              <a:buNone/>
            </a:pPr>
            <a:r>
              <a:rPr lang="en-US" b="1" dirty="0"/>
              <a:t>Steve Pieper (MIT Visualization Lab and </a:t>
            </a:r>
            <a:r>
              <a:rPr lang="en-US" b="1" dirty="0" err="1"/>
              <a:t>Isomics</a:t>
            </a:r>
            <a:r>
              <a:rPr lang="en-US" b="1" dirty="0"/>
              <a:t> Co). </a:t>
            </a:r>
            <a:r>
              <a:rPr lang="en-US" dirty="0"/>
              <a:t> One of the lead developers of 3D Slicers. Dr. Pieper will serve as the consultant and liaison between our project and main Slicer development. </a:t>
            </a:r>
          </a:p>
          <a:p>
            <a:pPr marL="0" indent="0">
              <a:buNone/>
            </a:pPr>
            <a:r>
              <a:rPr lang="en-US" b="1" dirty="0"/>
              <a:t>Advisory/steering committee: David Polly, Dean Adams, Anjali Goswami, Jim Rohlf: </a:t>
            </a:r>
            <a:r>
              <a:rPr lang="en-US" dirty="0"/>
              <a:t>These individuals are leaders of GMM field, and will serve as an advisory group and stakeholders to make sure the community needs are fulfilled.</a:t>
            </a:r>
          </a:p>
        </p:txBody>
      </p:sp>
    </p:spTree>
    <p:extLst>
      <p:ext uri="{BB962C8B-B14F-4D97-AF65-F5344CB8AC3E}">
        <p14:creationId xmlns:p14="http://schemas.microsoft.com/office/powerpoint/2010/main" val="1543231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DEB5-A2C7-46BC-B5BC-722641985C1C}"/>
              </a:ext>
            </a:extLst>
          </p:cNvPr>
          <p:cNvSpPr>
            <a:spLocks noGrp="1"/>
          </p:cNvSpPr>
          <p:nvPr>
            <p:ph type="title"/>
          </p:nvPr>
        </p:nvSpPr>
        <p:spPr>
          <a:xfrm>
            <a:off x="0" y="365125"/>
            <a:ext cx="12192000" cy="1325563"/>
          </a:xfrm>
        </p:spPr>
        <p:txBody>
          <a:bodyPr/>
          <a:lstStyle/>
          <a:p>
            <a:pPr algn="ctr"/>
            <a:r>
              <a:rPr lang="en-US" dirty="0"/>
              <a:t>Maga Lab is hiring! Two-open post-doc positions</a:t>
            </a:r>
          </a:p>
        </p:txBody>
      </p:sp>
      <p:sp>
        <p:nvSpPr>
          <p:cNvPr id="4" name="Content Placeholder 3">
            <a:extLst>
              <a:ext uri="{FF2B5EF4-FFF2-40B4-BE49-F238E27FC236}">
                <a16:creationId xmlns:a16="http://schemas.microsoft.com/office/drawing/2014/main" id="{2934B470-9535-4E8B-B52D-EB7148A4B04C}"/>
              </a:ext>
            </a:extLst>
          </p:cNvPr>
          <p:cNvSpPr>
            <a:spLocks noGrp="1"/>
          </p:cNvSpPr>
          <p:nvPr>
            <p:ph sz="half" idx="1"/>
          </p:nvPr>
        </p:nvSpPr>
        <p:spPr>
          <a:xfrm>
            <a:off x="838200" y="1825625"/>
            <a:ext cx="5181600" cy="2849469"/>
          </a:xfrm>
        </p:spPr>
        <p:txBody>
          <a:bodyPr>
            <a:normAutofit fontScale="55000" lnSpcReduction="20000"/>
          </a:bodyPr>
          <a:lstStyle/>
          <a:p>
            <a:r>
              <a:rPr lang="en-US" b="1" dirty="0"/>
              <a:t>Postdoc in Genetics of Craniofacial Shape and Form</a:t>
            </a:r>
          </a:p>
          <a:p>
            <a:pPr marL="0" indent="0">
              <a:buNone/>
            </a:pPr>
            <a:r>
              <a:rPr lang="en-US" dirty="0"/>
              <a:t>This NIH funded project is aimed at using computational anatomy and 3D morphometrics to understand the </a:t>
            </a:r>
            <a:r>
              <a:rPr lang="en-US" dirty="0">
                <a:hlinkClick r:id="rId2"/>
              </a:rPr>
              <a:t>genetic structure of craniofacial shape and form using inbred strains of mice </a:t>
            </a:r>
            <a:r>
              <a:rPr lang="en-US" dirty="0"/>
              <a:t>. </a:t>
            </a:r>
          </a:p>
          <a:p>
            <a:pPr marL="0" indent="0">
              <a:buNone/>
            </a:pPr>
            <a:r>
              <a:rPr lang="en-US" dirty="0"/>
              <a:t>Qualified candidates are expected to have a strong background in </a:t>
            </a:r>
            <a:r>
              <a:rPr lang="en-US" b="1" dirty="0"/>
              <a:t>craniofacial biology and development, or in quantitative genetics and bioinformatics</a:t>
            </a:r>
            <a:r>
              <a:rPr lang="en-US" dirty="0"/>
              <a:t>. Preference will be given to candidates with experience conducting genome-wide efficient mixed-model association studies. </a:t>
            </a:r>
          </a:p>
          <a:p>
            <a:pPr marL="0" indent="0">
              <a:buNone/>
            </a:pPr>
            <a:r>
              <a:rPr lang="en-US" dirty="0"/>
              <a:t>Proficiency with R or python is mandatory. This is a one-year position, with an option to renew for one more year based on performance and available funding. </a:t>
            </a:r>
          </a:p>
          <a:p>
            <a:pPr marL="0" indent="0">
              <a:buNone/>
            </a:pPr>
            <a:r>
              <a:rPr lang="en-US" dirty="0"/>
              <a:t>Expected start date is October 1st 2019 (or sooner). </a:t>
            </a:r>
          </a:p>
          <a:p>
            <a:endParaRPr lang="en-US" dirty="0"/>
          </a:p>
        </p:txBody>
      </p:sp>
      <p:sp>
        <p:nvSpPr>
          <p:cNvPr id="5" name="Content Placeholder 4">
            <a:extLst>
              <a:ext uri="{FF2B5EF4-FFF2-40B4-BE49-F238E27FC236}">
                <a16:creationId xmlns:a16="http://schemas.microsoft.com/office/drawing/2014/main" id="{B1C2AD9E-065E-427B-B34B-A2C5AA9238FC}"/>
              </a:ext>
            </a:extLst>
          </p:cNvPr>
          <p:cNvSpPr>
            <a:spLocks noGrp="1"/>
          </p:cNvSpPr>
          <p:nvPr>
            <p:ph sz="half" idx="2"/>
          </p:nvPr>
        </p:nvSpPr>
        <p:spPr>
          <a:xfrm>
            <a:off x="6172200" y="1825625"/>
            <a:ext cx="5181600" cy="4351338"/>
          </a:xfrm>
        </p:spPr>
        <p:txBody>
          <a:bodyPr>
            <a:normAutofit fontScale="55000" lnSpcReduction="20000"/>
          </a:bodyPr>
          <a:lstStyle/>
          <a:p>
            <a:r>
              <a:rPr lang="en-US" b="1" dirty="0"/>
              <a:t>Postdoc in Machine Learning in 3D Image Analysis.</a:t>
            </a:r>
          </a:p>
          <a:p>
            <a:pPr marL="0" indent="0">
              <a:buNone/>
            </a:pPr>
            <a:r>
              <a:rPr lang="en-US" dirty="0"/>
              <a:t>This NSF funded position is a collaborative project between five institutions (University of South Dakota, Seattle </a:t>
            </a:r>
            <a:r>
              <a:rPr lang="en-US" dirty="0" err="1"/>
              <a:t>Childrenâ</a:t>
            </a:r>
            <a:r>
              <a:rPr lang="en-US" dirty="0"/>
              <a:t>€™s, Virginia Tech, Drexel, and Tulane) to develop next-generation biology-guided convolution neural nets to enable machine discovery of organismal traits using existing 2D and 3D annotated imagery from aggregate specimen archives (such as </a:t>
            </a:r>
            <a:r>
              <a:rPr lang="en-US" dirty="0" err="1"/>
              <a:t>MorphoSource</a:t>
            </a:r>
            <a:r>
              <a:rPr lang="en-US" dirty="0"/>
              <a:t>, or </a:t>
            </a:r>
            <a:r>
              <a:rPr lang="en-US" dirty="0" err="1"/>
              <a:t>iDigBio</a:t>
            </a:r>
            <a:r>
              <a:rPr lang="en-US" dirty="0"/>
              <a:t>), as well as existing information from developmental and anatomical ontologies and phylogenies. </a:t>
            </a:r>
          </a:p>
          <a:p>
            <a:pPr marL="0" indent="0">
              <a:buNone/>
            </a:pPr>
            <a:r>
              <a:rPr lang="en-US" dirty="0"/>
              <a:t>Post-docs in the program will have a chance to cross-train in different fields of phylogenetics, vertebrate morphology (ichthyology in particular), data-science and machine learning through rotations in participating sites. </a:t>
            </a:r>
          </a:p>
          <a:p>
            <a:pPr marL="0" indent="0">
              <a:buNone/>
            </a:pPr>
            <a:r>
              <a:rPr lang="en-US" dirty="0"/>
              <a:t>For the project at </a:t>
            </a:r>
            <a:r>
              <a:rPr lang="en-US" dirty="0" err="1"/>
              <a:t>Magalab</a:t>
            </a:r>
            <a:r>
              <a:rPr lang="en-US" dirty="0"/>
              <a:t>, we are seeking trainees that either have PhDs in computer vision (or related) research and interested in applying their research in organismal biology context, or </a:t>
            </a:r>
            <a:r>
              <a:rPr lang="en-US" b="1" dirty="0"/>
              <a:t>biologists with a strong computational background interested in learning image analysis</a:t>
            </a:r>
            <a:r>
              <a:rPr lang="en-US" dirty="0"/>
              <a:t>. This is a two-year position, with an option to renew based on performance and pending project renewal. Expected start date is December 1st 2019 (or sooner). </a:t>
            </a:r>
          </a:p>
          <a:p>
            <a:endParaRPr lang="en-US" dirty="0"/>
          </a:p>
        </p:txBody>
      </p:sp>
      <p:sp>
        <p:nvSpPr>
          <p:cNvPr id="6" name="Rectangle 5">
            <a:extLst>
              <a:ext uri="{FF2B5EF4-FFF2-40B4-BE49-F238E27FC236}">
                <a16:creationId xmlns:a16="http://schemas.microsoft.com/office/drawing/2014/main" id="{45C67F36-FA1C-46F2-BCFC-6E83B8E684BC}"/>
              </a:ext>
            </a:extLst>
          </p:cNvPr>
          <p:cNvSpPr/>
          <p:nvPr/>
        </p:nvSpPr>
        <p:spPr>
          <a:xfrm>
            <a:off x="838200" y="5221051"/>
            <a:ext cx="4809715" cy="646331"/>
          </a:xfrm>
          <a:prstGeom prst="rect">
            <a:avLst/>
          </a:prstGeom>
        </p:spPr>
        <p:txBody>
          <a:bodyPr wrap="none">
            <a:spAutoFit/>
          </a:bodyPr>
          <a:lstStyle/>
          <a:p>
            <a:r>
              <a:rPr lang="en-US" b="1" dirty="0">
                <a:hlinkClick r:id="rId3"/>
              </a:rPr>
              <a:t>http://faculty.washington.edu/maga/post-docs/</a:t>
            </a:r>
            <a:endParaRPr lang="en-US" b="1" dirty="0"/>
          </a:p>
          <a:p>
            <a:r>
              <a:rPr lang="en-US" b="1" dirty="0"/>
              <a:t>Or email maga@uw.edu</a:t>
            </a:r>
          </a:p>
        </p:txBody>
      </p:sp>
    </p:spTree>
    <p:extLst>
      <p:ext uri="{BB962C8B-B14F-4D97-AF65-F5344CB8AC3E}">
        <p14:creationId xmlns:p14="http://schemas.microsoft.com/office/powerpoint/2010/main" val="137812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C109-60CE-456B-9F99-79B411AA62B4}"/>
              </a:ext>
            </a:extLst>
          </p:cNvPr>
          <p:cNvSpPr>
            <a:spLocks noGrp="1"/>
          </p:cNvSpPr>
          <p:nvPr>
            <p:ph type="title"/>
          </p:nvPr>
        </p:nvSpPr>
        <p:spPr/>
        <p:txBody>
          <a:bodyPr/>
          <a:lstStyle/>
          <a:p>
            <a:r>
              <a:rPr lang="en-US" b="1" dirty="0"/>
              <a:t>Quantitative Analysis of organismal form via geometric </a:t>
            </a:r>
            <a:r>
              <a:rPr lang="en-US" b="1" dirty="0" err="1"/>
              <a:t>morphometrics</a:t>
            </a:r>
            <a:r>
              <a:rPr lang="en-US" b="1" dirty="0"/>
              <a:t> is booming.</a:t>
            </a:r>
          </a:p>
        </p:txBody>
      </p:sp>
      <p:pic>
        <p:nvPicPr>
          <p:cNvPr id="5" name="Content Placeholder 4">
            <a:extLst>
              <a:ext uri="{FF2B5EF4-FFF2-40B4-BE49-F238E27FC236}">
                <a16:creationId xmlns:a16="http://schemas.microsoft.com/office/drawing/2014/main" id="{67CE1110-4E46-408D-80C5-C4E3CD1EB3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671" y="2445833"/>
            <a:ext cx="10627010" cy="2730324"/>
          </a:xfrm>
        </p:spPr>
      </p:pic>
      <p:sp>
        <p:nvSpPr>
          <p:cNvPr id="6" name="TextBox 5">
            <a:extLst>
              <a:ext uri="{FF2B5EF4-FFF2-40B4-BE49-F238E27FC236}">
                <a16:creationId xmlns:a16="http://schemas.microsoft.com/office/drawing/2014/main" id="{5BC20C68-7ACC-4F5E-AA84-F2D7D1B7652D}"/>
              </a:ext>
            </a:extLst>
          </p:cNvPr>
          <p:cNvSpPr txBox="1"/>
          <p:nvPr/>
        </p:nvSpPr>
        <p:spPr>
          <a:xfrm>
            <a:off x="1992086" y="5535386"/>
            <a:ext cx="8907235" cy="369332"/>
          </a:xfrm>
          <a:prstGeom prst="rect">
            <a:avLst/>
          </a:prstGeom>
          <a:noFill/>
        </p:spPr>
        <p:txBody>
          <a:bodyPr wrap="square" rtlCol="0">
            <a:spAutoFit/>
          </a:bodyPr>
          <a:lstStyle/>
          <a:p>
            <a:r>
              <a:rPr lang="en-US" dirty="0"/>
              <a:t>Data from Web of Science. Topic keywords: ‘geometric </a:t>
            </a:r>
            <a:r>
              <a:rPr lang="en-US" dirty="0" err="1"/>
              <a:t>morphometrics</a:t>
            </a:r>
            <a:r>
              <a:rPr lang="en-US" dirty="0"/>
              <a:t>’ OR </a:t>
            </a:r>
            <a:r>
              <a:rPr lang="en-US" dirty="0" err="1"/>
              <a:t>procrustes</a:t>
            </a:r>
            <a:endParaRPr lang="en-US" dirty="0"/>
          </a:p>
        </p:txBody>
      </p:sp>
    </p:spTree>
    <p:extLst>
      <p:ext uri="{BB962C8B-B14F-4D97-AF65-F5344CB8AC3E}">
        <p14:creationId xmlns:p14="http://schemas.microsoft.com/office/powerpoint/2010/main" val="475715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Morphometrics</a:t>
            </a:r>
            <a:r>
              <a:rPr lang="en-US" b="1" dirty="0"/>
              <a:t> discussion list.</a:t>
            </a:r>
          </a:p>
        </p:txBody>
      </p:sp>
      <p:sp>
        <p:nvSpPr>
          <p:cNvPr id="3" name="Content Placeholder 2"/>
          <p:cNvSpPr>
            <a:spLocks noGrp="1"/>
          </p:cNvSpPr>
          <p:nvPr>
            <p:ph idx="1"/>
          </p:nvPr>
        </p:nvSpPr>
        <p:spPr>
          <a:xfrm>
            <a:off x="838200" y="1825625"/>
            <a:ext cx="10515600" cy="3530146"/>
          </a:xfrm>
        </p:spPr>
        <p:txBody>
          <a:bodyPr/>
          <a:lstStyle/>
          <a:p>
            <a:r>
              <a:rPr lang="en-US" dirty="0"/>
              <a:t>~1000 members from a global pool of scientists interested in using quantitative methods to analyze organismal shape and form.</a:t>
            </a:r>
          </a:p>
          <a:p>
            <a:r>
              <a:rPr lang="en-US" dirty="0"/>
              <a:t>Diverse body of interests: Ecologists, </a:t>
            </a:r>
            <a:r>
              <a:rPr lang="en-US" dirty="0" err="1"/>
              <a:t>evo</a:t>
            </a:r>
            <a:r>
              <a:rPr lang="en-US" dirty="0"/>
              <a:t>/devo biologists, systematists, paleontologists, anthropologists and biomedical researchers.</a:t>
            </a:r>
          </a:p>
          <a:p>
            <a:r>
              <a:rPr lang="en-US" dirty="0"/>
              <a:t>Motivating question: “</a:t>
            </a:r>
            <a:r>
              <a:rPr lang="en-US" b="1" dirty="0"/>
              <a:t>I want to analyze shape covariation patterns in XYZ species... I found datasets in </a:t>
            </a:r>
            <a:r>
              <a:rPr lang="en-US" b="1" dirty="0" err="1"/>
              <a:t>MorphoSource</a:t>
            </a:r>
            <a:r>
              <a:rPr lang="en-US" b="1" dirty="0"/>
              <a:t>/</a:t>
            </a:r>
            <a:r>
              <a:rPr lang="en-US" b="1" dirty="0" err="1"/>
              <a:t>DigiMorph</a:t>
            </a:r>
            <a:r>
              <a:rPr lang="en-US" b="1" dirty="0"/>
              <a:t>/</a:t>
            </a:r>
            <a:r>
              <a:rPr lang="en-US" b="1" dirty="0" err="1"/>
              <a:t>etc</a:t>
            </a:r>
            <a:r>
              <a:rPr lang="en-US" b="1" dirty="0"/>
              <a:t>….., but don’t know what to do</a:t>
            </a:r>
            <a:r>
              <a:rPr lang="en-US" dirty="0"/>
              <a:t>”. </a:t>
            </a:r>
          </a:p>
        </p:txBody>
      </p:sp>
    </p:spTree>
    <p:extLst>
      <p:ext uri="{BB962C8B-B14F-4D97-AF65-F5344CB8AC3E}">
        <p14:creationId xmlns:p14="http://schemas.microsoft.com/office/powerpoint/2010/main" val="70269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414" y="209096"/>
            <a:ext cx="4220936" cy="1325563"/>
          </a:xfrm>
        </p:spPr>
        <p:txBody>
          <a:bodyPr/>
          <a:lstStyle/>
          <a:p>
            <a:r>
              <a:rPr lang="en-US" b="1" dirty="0"/>
              <a:t>Survey of 3D </a:t>
            </a:r>
            <a:r>
              <a:rPr lang="en-US" b="1" dirty="0" err="1"/>
              <a:t>morphometrics</a:t>
            </a:r>
            <a:r>
              <a:rPr lang="en-US" b="1" dirty="0"/>
              <a:t> </a:t>
            </a:r>
          </a:p>
        </p:txBody>
      </p:sp>
      <p:sp>
        <p:nvSpPr>
          <p:cNvPr id="3" name="Content Placeholder 2"/>
          <p:cNvSpPr>
            <a:spLocks noGrp="1"/>
          </p:cNvSpPr>
          <p:nvPr>
            <p:ph idx="1"/>
          </p:nvPr>
        </p:nvSpPr>
        <p:spPr>
          <a:xfrm>
            <a:off x="537482" y="1825625"/>
            <a:ext cx="5773511" cy="4351338"/>
          </a:xfrm>
        </p:spPr>
        <p:txBody>
          <a:bodyPr>
            <a:normAutofit fontScale="92500"/>
          </a:bodyPr>
          <a:lstStyle/>
          <a:p>
            <a:r>
              <a:rPr lang="en-US" dirty="0"/>
              <a:t>I conducted a survey for people who are working (or planning to work with in the next 3 months) with volumetric datasets (CT, MR, and likes). </a:t>
            </a:r>
          </a:p>
          <a:p>
            <a:r>
              <a:rPr lang="en-US" dirty="0"/>
              <a:t>Challenges identified are: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(landmarking, measurements)</a:t>
            </a:r>
          </a:p>
          <a:p>
            <a:pPr marL="514350" indent="-514350">
              <a:buFont typeface="+mj-lt"/>
              <a:buAutoNum type="arabicPeriod"/>
            </a:pPr>
            <a:r>
              <a:rPr lang="en-US" dirty="0"/>
              <a:t>Analysis and visualization</a:t>
            </a:r>
          </a:p>
          <a:p>
            <a:endParaRPr lang="en-US" dirty="0"/>
          </a:p>
        </p:txBody>
      </p:sp>
      <p:pic>
        <p:nvPicPr>
          <p:cNvPr id="5" name="Picture 4"/>
          <p:cNvPicPr>
            <a:picLocks noChangeAspect="1"/>
          </p:cNvPicPr>
          <p:nvPr/>
        </p:nvPicPr>
        <p:blipFill rotWithShape="1">
          <a:blip r:embed="rId2"/>
          <a:srcRect l="2504" t="1072" r="5688"/>
          <a:stretch/>
        </p:blipFill>
        <p:spPr>
          <a:xfrm>
            <a:off x="6792685" y="73479"/>
            <a:ext cx="4082143" cy="6784521"/>
          </a:xfrm>
          <a:prstGeom prst="rect">
            <a:avLst/>
          </a:prstGeom>
        </p:spPr>
      </p:pic>
    </p:spTree>
    <p:extLst>
      <p:ext uri="{BB962C8B-B14F-4D97-AF65-F5344CB8AC3E}">
        <p14:creationId xmlns:p14="http://schemas.microsoft.com/office/powerpoint/2010/main" val="4089720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typical workflow right now:</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a:t>Download data from one or more of the repositories in different formats and/or modalities.</a:t>
            </a:r>
          </a:p>
          <a:p>
            <a:pPr marL="514350" indent="-514350">
              <a:buFont typeface="+mj-lt"/>
              <a:buAutoNum type="arabicPeriod"/>
            </a:pPr>
            <a:r>
              <a:rPr lang="en-US" dirty="0"/>
              <a:t>Find a software that will enable 3D digitization (commercial software like Aviso, Mimics, </a:t>
            </a:r>
            <a:r>
              <a:rPr lang="en-US" dirty="0" err="1"/>
              <a:t>Geomagics</a:t>
            </a:r>
            <a:r>
              <a:rPr lang="en-US" dirty="0"/>
              <a:t>, Analyze, or free ImageJ, 3D Slicer, ITK-Snap) </a:t>
            </a:r>
          </a:p>
          <a:p>
            <a:pPr marL="514350" indent="-514350">
              <a:buFont typeface="+mj-lt"/>
              <a:buAutoNum type="arabicPeriod"/>
            </a:pPr>
            <a:r>
              <a:rPr lang="en-US" dirty="0"/>
              <a:t>Export landmark data into a format that can be understood by the analysis software.</a:t>
            </a:r>
          </a:p>
          <a:p>
            <a:pPr marL="514350" indent="-514350">
              <a:buFont typeface="+mj-lt"/>
              <a:buAutoNum type="arabicPeriod"/>
            </a:pPr>
            <a:r>
              <a:rPr lang="en-US" dirty="0"/>
              <a:t>Analyze using R (or other specific morphometric software)</a:t>
            </a:r>
          </a:p>
          <a:p>
            <a:pPr marL="514350" indent="-514350">
              <a:buFont typeface="+mj-lt"/>
              <a:buAutoNum type="arabicPeriod"/>
            </a:pPr>
            <a:r>
              <a:rPr lang="en-US" dirty="0"/>
              <a:t>Export results back to the digitization software to visualize (may not be necessary for everyone).</a:t>
            </a:r>
          </a:p>
          <a:p>
            <a:pPr marL="0" indent="0">
              <a:buNone/>
            </a:pPr>
            <a:r>
              <a:rPr lang="en-US" dirty="0"/>
              <a:t>Each of these steps can be error prone and frustrating. Our goal is to minimize these steps. </a:t>
            </a:r>
          </a:p>
        </p:txBody>
      </p:sp>
    </p:spTree>
    <p:extLst>
      <p:ext uri="{BB962C8B-B14F-4D97-AF65-F5344CB8AC3E}">
        <p14:creationId xmlns:p14="http://schemas.microsoft.com/office/powerpoint/2010/main" val="86113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7"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Background for 3D Slicer</a:t>
            </a:r>
          </a:p>
        </p:txBody>
      </p:sp>
      <p:sp>
        <p:nvSpPr>
          <p:cNvPr id="9" name="Content Placeholder 2"/>
          <p:cNvSpPr txBox="1">
            <a:spLocks/>
          </p:cNvSpPr>
          <p:nvPr/>
        </p:nvSpPr>
        <p:spPr>
          <a:xfrm>
            <a:off x="1657670" y="1196752"/>
            <a:ext cx="4078290" cy="3124200"/>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defRPr/>
            </a:pPr>
            <a:r>
              <a:rPr lang="en-CA" sz="2400" dirty="0"/>
              <a:t>Software application for medical image computing: data import/export, visualization, segmentation, registration, quantification, real-time guidance</a:t>
            </a:r>
          </a:p>
          <a:p>
            <a:pPr>
              <a:spcBef>
                <a:spcPts val="0"/>
              </a:spcBef>
              <a:spcAft>
                <a:spcPts val="0"/>
              </a:spcAft>
              <a:defRPr/>
            </a:pPr>
            <a:r>
              <a:rPr lang="en-CA" sz="2400" dirty="0"/>
              <a:t>Application framework: customizable, extensible custom modules</a:t>
            </a:r>
          </a:p>
          <a:p>
            <a:pPr>
              <a:spcBef>
                <a:spcPts val="0"/>
              </a:spcBef>
              <a:spcAft>
                <a:spcPts val="0"/>
              </a:spcAft>
              <a:defRPr/>
            </a:pPr>
            <a:r>
              <a:rPr lang="en-CA" sz="2400" dirty="0"/>
              <a:t>Completely free (BSD)</a:t>
            </a:r>
          </a:p>
          <a:p>
            <a:pPr>
              <a:spcBef>
                <a:spcPts val="0"/>
              </a:spcBef>
              <a:spcAft>
                <a:spcPts val="0"/>
              </a:spcAft>
              <a:defRPr/>
            </a:pPr>
            <a:r>
              <a:rPr lang="en-CA" sz="2400" dirty="0"/>
              <a:t>Multi-platform</a:t>
            </a:r>
          </a:p>
        </p:txBody>
      </p:sp>
      <p:pic>
        <p:nvPicPr>
          <p:cNvPr id="10" name="Picture 2" descr="4.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00982" y="1250776"/>
            <a:ext cx="4963900" cy="2973506"/>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ontent Placeholder 2"/>
          <p:cNvSpPr txBox="1">
            <a:spLocks/>
          </p:cNvSpPr>
          <p:nvPr/>
        </p:nvSpPr>
        <p:spPr bwMode="auto">
          <a:xfrm>
            <a:off x="5591944" y="4504120"/>
            <a:ext cx="4968552" cy="13011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defRPr/>
            </a:pPr>
            <a:r>
              <a:rPr lang="en-CA" sz="2400" dirty="0"/>
              <a:t>User and developer support</a:t>
            </a:r>
          </a:p>
          <a:p>
            <a:pPr>
              <a:lnSpc>
                <a:spcPts val="2700"/>
              </a:lnSpc>
              <a:defRPr/>
            </a:pPr>
            <a:r>
              <a:rPr lang="en-CA" sz="2400" dirty="0"/>
              <a:t>Training courses, documentation, tutorials</a:t>
            </a:r>
          </a:p>
        </p:txBody>
      </p:sp>
      <p:sp>
        <p:nvSpPr>
          <p:cNvPr id="12" name="TextBox 11"/>
          <p:cNvSpPr txBox="1"/>
          <p:nvPr/>
        </p:nvSpPr>
        <p:spPr>
          <a:xfrm>
            <a:off x="1543050" y="5979438"/>
            <a:ext cx="9157418" cy="253916"/>
          </a:xfrm>
          <a:prstGeom prst="rect">
            <a:avLst/>
          </a:prstGeom>
          <a:noFill/>
        </p:spPr>
        <p:txBody>
          <a:bodyPr wrap="square" rtlCol="0">
            <a:spAutoFit/>
          </a:bodyPr>
          <a:lstStyle/>
          <a:p>
            <a:r>
              <a:rPr lang="en-US" sz="1050" dirty="0" err="1"/>
              <a:t>Fedorov</a:t>
            </a:r>
            <a:r>
              <a:rPr lang="en-US" sz="1050" dirty="0"/>
              <a:t>, </a:t>
            </a:r>
            <a:r>
              <a:rPr lang="en-US" sz="1050" i="1" dirty="0"/>
              <a:t>et al.</a:t>
            </a:r>
            <a:r>
              <a:rPr lang="en-US" sz="1050" dirty="0"/>
              <a:t> "3D Slicer as an image computing platform for the Quantitative Imaging Network." Magnetic resonance imaging 30.9 (2012): 1323-1341.</a:t>
            </a:r>
          </a:p>
        </p:txBody>
      </p:sp>
      <p:pic>
        <p:nvPicPr>
          <p:cNvPr id="13" name="Picture 2" descr="Image result for window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157" t="20241" r="23159" b="18406"/>
          <a:stretch/>
        </p:blipFill>
        <p:spPr bwMode="auto">
          <a:xfrm>
            <a:off x="2228079" y="5268625"/>
            <a:ext cx="391026" cy="391026"/>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8" descr="http://berraf.info/assets/img/icons/linux.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019" t="11228" r="21606" b="27102"/>
          <a:stretch/>
        </p:blipFill>
        <p:spPr bwMode="auto">
          <a:xfrm>
            <a:off x="3437394" y="5249575"/>
            <a:ext cx="381251" cy="39599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0" descr="http://www.qbittorrent.org/img/macos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1" y="5215110"/>
            <a:ext cx="427323" cy="4273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0288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122238"/>
            <a:ext cx="8229600" cy="868362"/>
          </a:xfrm>
        </p:spPr>
        <p:txBody>
          <a:bodyPr/>
          <a:lstStyle/>
          <a:p>
            <a:r>
              <a:rPr lang="en-US" dirty="0"/>
              <a:t>Large user community</a:t>
            </a:r>
          </a:p>
        </p:txBody>
      </p:sp>
      <p:sp>
        <p:nvSpPr>
          <p:cNvPr id="2" name="Content Placeholder 1"/>
          <p:cNvSpPr>
            <a:spLocks noGrp="1"/>
          </p:cNvSpPr>
          <p:nvPr>
            <p:ph idx="1"/>
          </p:nvPr>
        </p:nvSpPr>
        <p:spPr>
          <a:xfrm>
            <a:off x="2567608" y="1956334"/>
            <a:ext cx="6995120" cy="658502"/>
          </a:xfrm>
        </p:spPr>
        <p:txBody>
          <a:bodyPr>
            <a:normAutofit/>
          </a:bodyPr>
          <a:lstStyle/>
          <a:p>
            <a:pPr marL="0" indent="0" algn="ctr">
              <a:buNone/>
            </a:pPr>
            <a:r>
              <a:rPr lang="en-US" sz="2400" dirty="0"/>
              <a:t>330 000+ downloads over the past 5 years:</a:t>
            </a:r>
          </a:p>
          <a:p>
            <a:pPr marL="0" indent="0" algn="ctr">
              <a:buNone/>
            </a:pPr>
            <a:endParaRPr lang="en-US" sz="2400" dirty="0"/>
          </a:p>
        </p:txBody>
      </p:sp>
      <p:sp>
        <p:nvSpPr>
          <p:cNvPr id="18" name="Content Placeholder 2"/>
          <p:cNvSpPr txBox="1">
            <a:spLocks/>
          </p:cNvSpPr>
          <p:nvPr/>
        </p:nvSpPr>
        <p:spPr>
          <a:xfrm>
            <a:off x="1729678" y="1052736"/>
            <a:ext cx="8686802" cy="3124200"/>
          </a:xfrm>
          <a:prstGeom prst="rect">
            <a:avLst/>
          </a:prstGeom>
        </p:spPr>
        <p:txBody>
          <a:bodyPr vert="horz" lIns="91440" tIns="45720" rIns="91440" bIns="45720" rtlCol="0">
            <a:noAutofit/>
          </a:bodyPr>
          <a:lstStyle>
            <a:lvl1pPr marL="342900" indent="-342900" algn="l" defTabSz="914400" rtl="0" eaLnBrk="1" latinLnBrk="0" hangingPunct="1">
              <a:spcBef>
                <a:spcPts val="1200"/>
              </a:spcBef>
              <a:spcAft>
                <a:spcPts val="1200"/>
              </a:spcAft>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1200"/>
              </a:spcBef>
              <a:spcAft>
                <a:spcPts val="1200"/>
              </a:spcAft>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1200"/>
              </a:spcBef>
              <a:spcAft>
                <a:spcPts val="1200"/>
              </a:spcAft>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defRPr/>
            </a:pPr>
            <a:r>
              <a:rPr lang="en-CA" sz="2400" dirty="0"/>
              <a:t>500 downloads per week in 2012</a:t>
            </a:r>
          </a:p>
          <a:p>
            <a:pPr marL="0" indent="0" algn="ctr">
              <a:spcBef>
                <a:spcPts val="0"/>
              </a:spcBef>
              <a:spcAft>
                <a:spcPts val="0"/>
              </a:spcAft>
              <a:buNone/>
              <a:defRPr/>
            </a:pPr>
            <a:r>
              <a:rPr lang="en-CA" sz="2400" dirty="0"/>
              <a:t>2800 downloads per week in 2018</a:t>
            </a:r>
          </a:p>
          <a:p>
            <a:pPr marL="0" indent="0" algn="ctr">
              <a:spcBef>
                <a:spcPts val="0"/>
              </a:spcBef>
              <a:spcAft>
                <a:spcPts val="0"/>
              </a:spcAft>
              <a:buNone/>
              <a:defRPr/>
            </a:pPr>
            <a:endParaRPr lang="en-CA" sz="2400" dirty="0"/>
          </a:p>
        </p:txBody>
      </p:sp>
      <p:sp>
        <p:nvSpPr>
          <p:cNvPr id="7"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B284B94C-1A64-4455-8651-01B0E2D0F80A}" type="slidenum">
              <a:rPr lang="en-US" smtClean="0"/>
              <a:t>9</a:t>
            </a:fld>
            <a:r>
              <a:rPr lang="en-US" dirty="0"/>
              <a:t> -</a:t>
            </a:r>
          </a:p>
        </p:txBody>
      </p:sp>
      <p:sp>
        <p:nvSpPr>
          <p:cNvPr id="8"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a:extLst>
              <a:ext uri="{FF2B5EF4-FFF2-40B4-BE49-F238E27FC236}">
                <a16:creationId xmlns:a16="http://schemas.microsoft.com/office/drawing/2014/main" id="{F187CAF1-E9FE-47B0-A983-74B3722CC517}"/>
              </a:ext>
            </a:extLst>
          </p:cNvPr>
          <p:cNvPicPr>
            <a:picLocks noChangeAspect="1"/>
          </p:cNvPicPr>
          <p:nvPr/>
        </p:nvPicPr>
        <p:blipFill>
          <a:blip r:embed="rId3"/>
          <a:stretch>
            <a:fillRect/>
          </a:stretch>
        </p:blipFill>
        <p:spPr>
          <a:xfrm>
            <a:off x="2449666" y="2356323"/>
            <a:ext cx="7292668" cy="3951653"/>
          </a:xfrm>
          <a:prstGeom prst="rect">
            <a:avLst/>
          </a:prstGeom>
        </p:spPr>
      </p:pic>
    </p:spTree>
    <p:extLst>
      <p:ext uri="{BB962C8B-B14F-4D97-AF65-F5344CB8AC3E}">
        <p14:creationId xmlns:p14="http://schemas.microsoft.com/office/powerpoint/2010/main" val="2120870318"/>
      </p:ext>
    </p:extLst>
  </p:cSld>
  <p:clrMapOvr>
    <a:masterClrMapping/>
  </p:clrMapOvr>
  <mc:AlternateContent xmlns:mc="http://schemas.openxmlformats.org/markup-compatibility/2006" xmlns:p14="http://schemas.microsoft.com/office/powerpoint/2010/main">
    <mc:Choice Requires="p14">
      <p:transition spd="slow" p14:dur="2000" advTm="189"/>
    </mc:Choice>
    <mc:Fallback xmlns="">
      <p:transition spd="slow" advTm="18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0.1"/>
</p:tagLst>
</file>

<file path=ppt/tags/tag2.xml><?xml version="1.0" encoding="utf-8"?>
<p:tagLst xmlns:a="http://schemas.openxmlformats.org/drawingml/2006/main" xmlns:r="http://schemas.openxmlformats.org/officeDocument/2006/relationships" xmlns:p="http://schemas.openxmlformats.org/presentationml/2006/main">
  <p:tag name="TIMING" val="|0.2|0.1|0.1|0.1|0.1|0.1|0.1|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TotalTime>
  <Words>3473</Words>
  <Application>Microsoft Office PowerPoint</Application>
  <PresentationFormat>Widescreen</PresentationFormat>
  <Paragraphs>281</Paragraphs>
  <Slides>31</Slides>
  <Notes>9</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7" baseType="lpstr">
      <vt:lpstr>Arial</vt:lpstr>
      <vt:lpstr>Calibri</vt:lpstr>
      <vt:lpstr>Calibri Light</vt:lpstr>
      <vt:lpstr>Times New Roman</vt:lpstr>
      <vt:lpstr>Office Theme</vt:lpstr>
      <vt:lpstr>Image</vt:lpstr>
      <vt:lpstr>Introduction to 3D imaging and Morphometrics</vt:lpstr>
      <vt:lpstr>A marsupial in Turkey</vt:lpstr>
      <vt:lpstr>Anatoliadelphys maasae</vt:lpstr>
      <vt:lpstr>Quantitative Analysis of organismal form via geometric morphometrics is booming.</vt:lpstr>
      <vt:lpstr>Morphometrics discussion list.</vt:lpstr>
      <vt:lpstr>Survey of 3D morphometrics </vt:lpstr>
      <vt:lpstr>A typical workflow right now:</vt:lpstr>
      <vt:lpstr>PowerPoint Presentation</vt:lpstr>
      <vt:lpstr>Large user community</vt:lpstr>
      <vt:lpstr>Data import/export</vt:lpstr>
      <vt:lpstr>Visualization</vt:lpstr>
      <vt:lpstr>Registration</vt:lpstr>
      <vt:lpstr>Segmentation</vt:lpstr>
      <vt:lpstr>Annotations (Landmarks, Lines, Angles, Curves, Planes)</vt:lpstr>
      <vt:lpstr>Data Tables, Plots, and statistics (w/ Python)</vt:lpstr>
      <vt:lpstr>PowerPoint Presentation</vt:lpstr>
      <vt:lpstr>PowerPoint Presentation</vt:lpstr>
      <vt:lpstr>PowerPoint Presentation</vt:lpstr>
      <vt:lpstr>PowerPoint Presentation</vt:lpstr>
      <vt:lpstr>PowerPoint Presentation</vt:lpstr>
      <vt:lpstr>Survey of 3D morphometrics </vt:lpstr>
      <vt:lpstr>SlicerMorph: An Integrated Platform for Retrieval, Visualization and Analysis of 3D Morphology</vt:lpstr>
      <vt:lpstr>How big of a dataset I can work on with Slicer?</vt:lpstr>
      <vt:lpstr>Acknowledgements</vt:lpstr>
      <vt:lpstr>3D Slicer: Open-source, extensible Volumetric imaging platform</vt:lpstr>
      <vt:lpstr>Benefits of approach:</vt:lpstr>
      <vt:lpstr>Major goals of the proposed project</vt:lpstr>
      <vt:lpstr>Benefit of open-source development</vt:lpstr>
      <vt:lpstr>Common Data format: Nearly Raw Raster Data (NRRD)</vt:lpstr>
      <vt:lpstr>Project organization</vt:lpstr>
      <vt:lpstr>Maga Lab is hiring! Two-open post-doc positions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Murat Maga</cp:lastModifiedBy>
  <cp:revision>89</cp:revision>
  <dcterms:created xsi:type="dcterms:W3CDTF">2016-06-30T03:08:09Z</dcterms:created>
  <dcterms:modified xsi:type="dcterms:W3CDTF">2019-08-14T22:28:17Z</dcterms:modified>
</cp:coreProperties>
</file>